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8" r:id="rId2"/>
    <p:sldId id="374" r:id="rId3"/>
    <p:sldId id="373" r:id="rId4"/>
    <p:sldId id="282" r:id="rId5"/>
    <p:sldId id="302" r:id="rId6"/>
    <p:sldId id="285" r:id="rId7"/>
    <p:sldId id="286" r:id="rId8"/>
    <p:sldId id="376" r:id="rId9"/>
    <p:sldId id="298" r:id="rId10"/>
    <p:sldId id="468" r:id="rId11"/>
    <p:sldId id="364" r:id="rId12"/>
    <p:sldId id="366" r:id="rId13"/>
    <p:sldId id="324" r:id="rId14"/>
    <p:sldId id="423" r:id="rId15"/>
    <p:sldId id="467" r:id="rId16"/>
    <p:sldId id="481" r:id="rId17"/>
    <p:sldId id="486" r:id="rId18"/>
    <p:sldId id="483" r:id="rId19"/>
    <p:sldId id="484" r:id="rId20"/>
    <p:sldId id="498" r:id="rId21"/>
    <p:sldId id="485" r:id="rId22"/>
    <p:sldId id="455" r:id="rId23"/>
    <p:sldId id="456" r:id="rId24"/>
    <p:sldId id="464" r:id="rId25"/>
    <p:sldId id="431" r:id="rId26"/>
    <p:sldId id="457" r:id="rId27"/>
    <p:sldId id="433" r:id="rId28"/>
    <p:sldId id="458" r:id="rId29"/>
    <p:sldId id="460" r:id="rId30"/>
    <p:sldId id="437" r:id="rId31"/>
    <p:sldId id="473" r:id="rId32"/>
    <p:sldId id="493" r:id="rId33"/>
    <p:sldId id="492" r:id="rId34"/>
    <p:sldId id="488" r:id="rId35"/>
    <p:sldId id="494" r:id="rId36"/>
    <p:sldId id="497" r:id="rId37"/>
    <p:sldId id="490" r:id="rId38"/>
    <p:sldId id="496" r:id="rId39"/>
    <p:sldId id="472" r:id="rId40"/>
    <p:sldId id="474" r:id="rId41"/>
    <p:sldId id="475" r:id="rId42"/>
    <p:sldId id="479" r:id="rId43"/>
    <p:sldId id="480" r:id="rId44"/>
    <p:sldId id="478" r:id="rId45"/>
    <p:sldId id="450" r:id="rId46"/>
    <p:sldId id="462" r:id="rId47"/>
    <p:sldId id="342" r:id="rId48"/>
    <p:sldId id="357" r:id="rId49"/>
  </p:sldIdLst>
  <p:sldSz cx="9144000" cy="6858000" type="screen4x3"/>
  <p:notesSz cx="6788150" cy="99234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EEB"/>
    <a:srgbClr val="FFE285"/>
    <a:srgbClr val="060606"/>
    <a:srgbClr val="B70139"/>
    <a:srgbClr val="6600CC"/>
    <a:srgbClr val="F8CCBA"/>
    <a:srgbClr val="FF0000"/>
    <a:srgbClr val="F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34" autoAdjust="0"/>
    <p:restoredTop sz="96028" autoAdjust="0"/>
  </p:normalViewPr>
  <p:slideViewPr>
    <p:cSldViewPr>
      <p:cViewPr>
        <p:scale>
          <a:sx n="66" d="100"/>
          <a:sy n="66" d="100"/>
        </p:scale>
        <p:origin x="-624" y="-198"/>
      </p:cViewPr>
      <p:guideLst>
        <p:guide orient="horz" pos="62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0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3126"/>
        <p:guide pos="213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fld id="{296726B9-AF67-4990-B1E7-3006F9825F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78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fld id="{0924759A-9896-4927-9A16-9CDA930023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928402-6FCD-4EA2-9454-5F590AFD76F0}" type="slidenum">
              <a:rPr lang="en-US" altLang="en-US" sz="1000">
                <a:latin typeface="Trebuchet MS" panose="020B0603020202020204" pitchFamily="34" charset="0"/>
              </a:rPr>
              <a:pPr/>
              <a:t>1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2ED926-5A8A-4321-8CDB-CA64DF96A2D8}" type="slidenum">
              <a:rPr lang="en-US" altLang="en-US" sz="1000">
                <a:latin typeface="Trebuchet MS" panose="020B0603020202020204" pitchFamily="34" charset="0"/>
              </a:rPr>
              <a:pPr/>
              <a:t>10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F18295-47C7-4118-B72A-ED7AD04CF084}" type="slidenum">
              <a:rPr lang="en-US" altLang="en-US" sz="1000">
                <a:latin typeface="Trebuchet MS" panose="020B0603020202020204" pitchFamily="34" charset="0"/>
              </a:rPr>
              <a:pPr/>
              <a:t>11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smtClean="0"/>
              <a:t>Brandon Hill listesinde Toplam 143 dergi bulunuyor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F5B0F8-BC36-4DBD-ADF0-0EA3E6E725A9}" type="slidenum">
              <a:rPr lang="en-US" altLang="en-US" sz="1000">
                <a:latin typeface="Trebuchet MS" panose="020B0603020202020204" pitchFamily="34" charset="0"/>
              </a:rPr>
              <a:pPr/>
              <a:t>12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7DAE1-1E17-4FB2-BF05-EB92751C8F9F}" type="slidenum">
              <a:rPr lang="en-US" altLang="en-US" sz="1000">
                <a:latin typeface="Trebuchet MS" panose="020B0603020202020204" pitchFamily="34" charset="0"/>
              </a:rPr>
              <a:pPr/>
              <a:t>13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13E3E-7A7F-4904-A2D5-EBB0E56A96CC}" type="slidenum">
              <a:rPr lang="en-US" altLang="en-US" sz="1000">
                <a:latin typeface="Trebuchet MS" panose="020B0603020202020204" pitchFamily="34" charset="0"/>
              </a:rPr>
              <a:pPr/>
              <a:t>14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E8EEE1-A0C8-445D-AB4A-31CFE0306E35}" type="slidenum">
              <a:rPr lang="en-US" altLang="en-US" sz="1000">
                <a:latin typeface="Trebuchet MS" panose="020B0603020202020204" pitchFamily="34" charset="0"/>
              </a:rPr>
              <a:pPr/>
              <a:t>15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3FBA23-6A26-4F19-87D2-EA54BD7EA217}" type="slidenum">
              <a:rPr lang="en-US" altLang="en-US" sz="1000">
                <a:latin typeface="Trebuchet MS" panose="020B0603020202020204" pitchFamily="34" charset="0"/>
              </a:rPr>
              <a:pPr/>
              <a:t>22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048B31-014E-4E3D-B25C-BF9BA53FD625}" type="slidenum">
              <a:rPr lang="en-US" altLang="en-US" sz="1000">
                <a:latin typeface="Trebuchet MS" panose="020B0603020202020204" pitchFamily="34" charset="0"/>
              </a:rPr>
              <a:pPr/>
              <a:t>23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943A4-AF2C-4AAC-BBA0-16E36A146338}" type="slidenum">
              <a:rPr lang="en-US" altLang="en-US" sz="1000">
                <a:latin typeface="Trebuchet MS" panose="020B0603020202020204" pitchFamily="34" charset="0"/>
              </a:rPr>
              <a:pPr/>
              <a:t>24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A0585B-0EFE-40F5-BDE7-E01F6B6B41EE}" type="slidenum">
              <a:rPr lang="en-US" altLang="en-US" sz="1000">
                <a:latin typeface="Trebuchet MS" panose="020B0603020202020204" pitchFamily="34" charset="0"/>
              </a:rPr>
              <a:pPr/>
              <a:t>25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BA712-22D7-4675-8BDC-C8BA5FAC2D61}" type="slidenum">
              <a:rPr lang="en-US" altLang="en-US" sz="1000">
                <a:latin typeface="Trebuchet MS" panose="020B0603020202020204" pitchFamily="34" charset="0"/>
              </a:rPr>
              <a:pPr/>
              <a:t>2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A57B86-ECD9-413A-BC9F-B67D98233B2E}" type="slidenum">
              <a:rPr lang="en-US" altLang="en-US" sz="1000">
                <a:latin typeface="Trebuchet MS" panose="020B0603020202020204" pitchFamily="34" charset="0"/>
              </a:rPr>
              <a:pPr/>
              <a:t>26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4E93E3-ABEB-4364-99E8-49828A900432}" type="slidenum">
              <a:rPr lang="en-US" altLang="en-US" sz="1000">
                <a:latin typeface="Trebuchet MS" panose="020B0603020202020204" pitchFamily="34" charset="0"/>
              </a:rPr>
              <a:pPr/>
              <a:t>27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2813" y="746125"/>
            <a:ext cx="4962525" cy="3721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7840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884E3-BB89-4197-A975-F5CF223AB673}" type="slidenum">
              <a:rPr lang="en-US" altLang="en-US" sz="1000">
                <a:latin typeface="Trebuchet MS" panose="020B0603020202020204" pitchFamily="34" charset="0"/>
              </a:rPr>
              <a:pPr/>
              <a:t>28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54A17F-6D61-4253-935D-9F1BF8C2F0C4}" type="slidenum">
              <a:rPr lang="en-US" altLang="en-US" sz="1000">
                <a:latin typeface="Trebuchet MS" panose="020B0603020202020204" pitchFamily="34" charset="0"/>
              </a:rPr>
              <a:pPr/>
              <a:t>29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FD9082-B7E6-4025-B36B-C1EF19492996}" type="slidenum">
              <a:rPr lang="en-US" altLang="en-US" sz="1000">
                <a:latin typeface="Trebuchet MS" panose="020B0603020202020204" pitchFamily="34" charset="0"/>
              </a:rPr>
              <a:pPr/>
              <a:t>30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46513" y="9426575"/>
            <a:ext cx="29416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1E41247-FC1E-43C4-91DA-197118E30257}" type="slidenum">
              <a:rPr lang="en-US" altLang="en-US" sz="1000">
                <a:latin typeface="Trebuchet MS" panose="020B0603020202020204" pitchFamily="34" charset="0"/>
              </a:rPr>
              <a:pPr algn="r"/>
              <a:t>31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When a user navigates to the Browse Journals area in OvidSP, the initial display is the Journals list.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When a user navigates to the Browse Journals area in OvidSP, the initial display is the Journals list.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When a user navigates to the Browse Journals area in OvidSP, the initial display is the Journals list.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When a user navigates to the Browse Journals area in OvidSP, the initial display is the Journals list. Features of the journals list include a search bar at the top, allowing users to search for a desired journal, as well as a link to the “Find Citation” search mode, which will allow users to find specific citations.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200C09-096D-407D-BAE0-E5D159C16D8D}" type="slidenum">
              <a:rPr lang="en-US" altLang="en-US" sz="1000">
                <a:latin typeface="Trebuchet MS" panose="020B0603020202020204" pitchFamily="34" charset="0"/>
              </a:rPr>
              <a:pPr/>
              <a:t>3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When a user navigates to the Browse Journals area in OvidSP, the initial display is the Journals list. Features of the journals list include a search bar at the top, allowing users to search for a desired journal, as well as a link to the “Find Citation” search mode, which will allow users to find specific citations.</a:t>
            </a:r>
            <a:br>
              <a:rPr lang="en-US" altLang="en-US" smtClean="0"/>
            </a:br>
            <a:r>
              <a:rPr lang="en-US" altLang="en-US" smtClean="0"/>
              <a:t> </a:t>
            </a:r>
          </a:p>
          <a:p>
            <a:r>
              <a:rPr lang="en-US" altLang="en-US" b="1" smtClean="0"/>
              <a:t>My Favorite Journals widget appears when using a ‘non-shared’ user account or PIN enabled account.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292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When a user navigates to the Browse Journals area in OvidSP, the initial display is the Journals list. Features of the journals list include a search bar at the top, allowing users to search for a desired journal, as well as a link to the “Find Citation” search mode, which will allow users to find specific citations.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0446B8-96C7-4EE8-A602-7485568DBA9D}" type="slidenum">
              <a:rPr lang="en-US" altLang="en-US" sz="1000">
                <a:latin typeface="Trebuchet MS" panose="020B0603020202020204" pitchFamily="34" charset="0"/>
              </a:rPr>
              <a:pPr/>
              <a:t>45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DCD2CC-9051-4F9A-B011-F11B23AA427B}" type="slidenum">
              <a:rPr lang="en-US" altLang="en-US" sz="1000">
                <a:latin typeface="Trebuchet MS" panose="020B0603020202020204" pitchFamily="34" charset="0"/>
              </a:rPr>
              <a:pPr/>
              <a:t>46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9DA0A3-C06A-4189-BE3F-80DC1DE9C1AE}" type="slidenum">
              <a:rPr lang="en-US" altLang="en-US" sz="1000">
                <a:latin typeface="Trebuchet MS" panose="020B0603020202020204" pitchFamily="34" charset="0"/>
              </a:rPr>
              <a:pPr/>
              <a:t>47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8D039-8269-4966-A03B-FF2FBB4258C3}" type="slidenum">
              <a:rPr lang="en-US" altLang="en-US" sz="1000">
                <a:latin typeface="Trebuchet MS" panose="020B0603020202020204" pitchFamily="34" charset="0"/>
              </a:rPr>
              <a:pPr/>
              <a:t>48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BEA327-E16A-4975-BDE1-6D3AD394EE39}" type="slidenum">
              <a:rPr lang="en-US" altLang="en-US" sz="1000">
                <a:latin typeface="Trebuchet MS" panose="020B0603020202020204" pitchFamily="34" charset="0"/>
              </a:rPr>
              <a:pPr/>
              <a:t>4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804C68-05DE-4EB6-ABB9-E3746F6756D3}" type="slidenum">
              <a:rPr lang="en-US" altLang="en-US" sz="1000">
                <a:latin typeface="Trebuchet MS" panose="020B0603020202020204" pitchFamily="34" charset="0"/>
              </a:rPr>
              <a:pPr/>
              <a:t>5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D96056-1CE9-44FF-8FE1-55BBB316A37F}" type="slidenum">
              <a:rPr lang="en-US" altLang="en-US" sz="1000">
                <a:latin typeface="Trebuchet MS" panose="020B0603020202020204" pitchFamily="34" charset="0"/>
              </a:rPr>
              <a:pPr/>
              <a:t>6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CE0E1-D485-4914-B56E-2DC0459711F0}" type="slidenum">
              <a:rPr lang="en-US" altLang="en-US" sz="1000">
                <a:latin typeface="Trebuchet MS" panose="020B0603020202020204" pitchFamily="34" charset="0"/>
              </a:rPr>
              <a:pPr/>
              <a:t>7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32017-06DF-4777-AC54-CF3D6A36BF26}" type="slidenum">
              <a:rPr lang="en-US" altLang="en-US" sz="1000">
                <a:latin typeface="Trebuchet MS" panose="020B0603020202020204" pitchFamily="34" charset="0"/>
              </a:rPr>
              <a:pPr/>
              <a:t>8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smtClean="0"/>
              <a:t>Toplam 26 Current Oppinion dergisi TA icind bulunuyor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4BF8A6-32E9-4F22-9529-7608D6F39AFF}" type="slidenum">
              <a:rPr lang="en-US" altLang="en-US" sz="1000">
                <a:latin typeface="Trebuchet MS" panose="020B0603020202020204" pitchFamily="34" charset="0"/>
              </a:rPr>
              <a:pPr/>
              <a:t>9</a:t>
            </a:fld>
            <a:endParaRPr lang="en-US" altLang="en-US" sz="1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spect="1" noChangeArrowheads="1"/>
          </p:cNvSpPr>
          <p:nvPr/>
        </p:nvSpPr>
        <p:spPr bwMode="gray">
          <a:xfrm>
            <a:off x="4572000" y="3198813"/>
            <a:ext cx="2741613" cy="2741612"/>
          </a:xfrm>
          <a:prstGeom prst="rect">
            <a:avLst/>
          </a:prstGeom>
          <a:solidFill>
            <a:srgbClr val="1491BE">
              <a:alpha val="50000"/>
            </a:srgbClr>
          </a:solidFill>
          <a:ln w="9525">
            <a:solidFill>
              <a:srgbClr val="1491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1828800" y="455613"/>
            <a:ext cx="5484813" cy="2741612"/>
          </a:xfrm>
          <a:prstGeom prst="rect">
            <a:avLst/>
          </a:prstGeom>
          <a:solidFill>
            <a:srgbClr val="FFFFFF"/>
          </a:solidFill>
          <a:ln w="9525">
            <a:solidFill>
              <a:srgbClr val="1491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gray">
          <a:xfrm>
            <a:off x="4572000" y="568325"/>
            <a:ext cx="0" cy="2514600"/>
          </a:xfrm>
          <a:prstGeom prst="line">
            <a:avLst/>
          </a:prstGeom>
          <a:noFill/>
          <a:ln w="9525">
            <a:solidFill>
              <a:srgbClr val="1491B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pic>
        <p:nvPicPr>
          <p:cNvPr id="7" name="Picture 19" descr="WK_Ovid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5556" b="9695"/>
          <a:stretch>
            <a:fillRect/>
          </a:stretch>
        </p:blipFill>
        <p:spPr bwMode="auto">
          <a:xfrm>
            <a:off x="1905000" y="21336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0" y="487363"/>
            <a:ext cx="2741613" cy="641350"/>
          </a:xfrm>
        </p:spPr>
        <p:txBody>
          <a:bodyPr anchor="b"/>
          <a:lstStyle>
            <a:lvl1pPr>
              <a:defRPr b="0" i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295400"/>
            <a:ext cx="2741613" cy="581025"/>
          </a:xfrm>
        </p:spPr>
        <p:txBody>
          <a:bodyPr/>
          <a:lstStyle>
            <a:lvl1pPr marL="0" indent="0" algn="r">
              <a:spcBef>
                <a:spcPct val="30000"/>
              </a:spcBef>
              <a:buFont typeface="Wingdings" pitchFamily="2" charset="2"/>
              <a:buNone/>
              <a:defRPr sz="1600" i="1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0" y="2690813"/>
            <a:ext cx="2741613" cy="457200"/>
          </a:xfrm>
        </p:spPr>
        <p:txBody>
          <a:bodyPr/>
          <a:lstStyle>
            <a:lvl1pPr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 sz="1200">
                <a:solidFill>
                  <a:srgbClr val="474747"/>
                </a:solidFill>
              </a:defRPr>
            </a:lvl1pPr>
          </a:lstStyle>
          <a:p>
            <a:pPr>
              <a:defRPr/>
            </a:pPr>
            <a:fld id="{36443548-3F3C-4F75-B6C0-BA5C7F2C8FFA}" type="datetime4">
              <a:rPr lang="en-US"/>
              <a:pPr>
                <a:defRPr/>
              </a:pPr>
              <a:t>August 10, 2022</a:t>
            </a:fld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6248400" y="6686550"/>
            <a:ext cx="2895600" cy="171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©2005 Ovid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1435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39BB-E9F8-4D03-B0E7-679842B02127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C18B6E-0E1D-4DE8-8C96-31BB74BE7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88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0"/>
            <a:ext cx="5907087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4F1B-FDDD-43DC-993F-CF45FB64C76A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1BB5BE-55F0-46ED-9851-089D8C9B2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94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096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813" y="1371600"/>
            <a:ext cx="7953375" cy="47244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4FD7-D69A-4ACC-94A2-2B189F0943E6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CE7874-9F64-4A97-97AB-BD7E1215A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48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34B7-30E6-4389-B48F-85F032F80647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D129DF-B661-43A8-B07E-5A9081C41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C2AF-7991-4F17-8393-B49A84665F7D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C0F6F7-9D14-4C3B-A277-3A10BEC7F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4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371600"/>
            <a:ext cx="390048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5700" y="1371600"/>
            <a:ext cx="3900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C992-EF4C-4698-888F-28495A5520BE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DA0747-E6DB-49DE-8222-16BD64572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91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DEEA-A557-4D9F-87F5-85A4E0D13435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F39578-23D7-4E0B-BD0A-FAAB0CCA0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15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31DA-3CA0-427A-AED7-DDE75BF22BB0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2D11D8-61B7-448A-977F-EEF2AE46C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4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3C02-E34D-4776-9187-68B9EC869377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A992B1-32CD-43F4-A965-FC0830811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45DF-AF8E-485C-B454-2695F349A8E9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33261E-881E-4690-9FB5-28AC036B9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F0FF-67BC-431C-9B71-D26E7D26343F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432F0F-97F9-4F8F-A94F-E7F24AB12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6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WK_Ovid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r="2856" b="21428"/>
          <a:stretch>
            <a:fillRect/>
          </a:stretch>
        </p:blipFill>
        <p:spPr bwMode="auto">
          <a:xfrm>
            <a:off x="0" y="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2813" y="1371600"/>
            <a:ext cx="7953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467600" y="6635750"/>
            <a:ext cx="152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 i="1">
                <a:latin typeface="+mn-lt"/>
              </a:defRPr>
            </a:lvl1pPr>
          </a:lstStyle>
          <a:p>
            <a:pPr>
              <a:defRPr/>
            </a:pPr>
            <a:fld id="{9DC39CD0-4C8F-4F45-83C5-6F42C639AF76}" type="datetime4">
              <a:rPr lang="en-US"/>
              <a:pPr>
                <a:defRPr/>
              </a:pPr>
              <a:t>August 10, 2022</a:t>
            </a:fld>
            <a:endParaRPr lang="en-US" sz="9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43400" y="6629400"/>
            <a:ext cx="484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900">
                <a:latin typeface="Trebuchet MS" panose="020B0603020202020204" pitchFamily="34" charset="0"/>
              </a:defRPr>
            </a:lvl1pPr>
          </a:lstStyle>
          <a:p>
            <a:fld id="{122998A2-2CB8-4EE1-885B-82B8705DD8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 flipH="1">
            <a:off x="0" y="6553200"/>
            <a:ext cx="9144000" cy="0"/>
          </a:xfrm>
          <a:prstGeom prst="line">
            <a:avLst/>
          </a:prstGeom>
          <a:noFill/>
          <a:ln w="12700">
            <a:solidFill>
              <a:srgbClr val="1491B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76200" y="685800"/>
            <a:ext cx="8915400" cy="0"/>
          </a:xfrm>
          <a:prstGeom prst="line">
            <a:avLst/>
          </a:prstGeom>
          <a:noFill/>
          <a:ln w="19050">
            <a:solidFill>
              <a:srgbClr val="1491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32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30000"/>
        </a:spcBef>
        <a:spcAft>
          <a:spcPct val="0"/>
        </a:spcAft>
        <a:defRPr sz="4400" b="1" i="1">
          <a:solidFill>
            <a:srgbClr val="1491BE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30000"/>
        </a:spcBef>
        <a:spcAft>
          <a:spcPct val="0"/>
        </a:spcAft>
        <a:defRPr sz="4400" b="1" i="1">
          <a:solidFill>
            <a:srgbClr val="1491BE"/>
          </a:solidFill>
          <a:latin typeface="Trebuchet MS" pitchFamily="34" charset="0"/>
        </a:defRPr>
      </a:lvl2pPr>
      <a:lvl3pPr algn="r" rtl="0" eaLnBrk="0" fontAlgn="base" hangingPunct="0">
        <a:spcBef>
          <a:spcPct val="30000"/>
        </a:spcBef>
        <a:spcAft>
          <a:spcPct val="0"/>
        </a:spcAft>
        <a:defRPr sz="4400" b="1" i="1">
          <a:solidFill>
            <a:srgbClr val="1491BE"/>
          </a:solidFill>
          <a:latin typeface="Trebuchet MS" pitchFamily="34" charset="0"/>
        </a:defRPr>
      </a:lvl3pPr>
      <a:lvl4pPr algn="r" rtl="0" eaLnBrk="0" fontAlgn="base" hangingPunct="0">
        <a:spcBef>
          <a:spcPct val="30000"/>
        </a:spcBef>
        <a:spcAft>
          <a:spcPct val="0"/>
        </a:spcAft>
        <a:defRPr sz="4400" b="1" i="1">
          <a:solidFill>
            <a:srgbClr val="1491BE"/>
          </a:solidFill>
          <a:latin typeface="Trebuchet MS" pitchFamily="34" charset="0"/>
        </a:defRPr>
      </a:lvl4pPr>
      <a:lvl5pPr algn="r" rtl="0" eaLnBrk="0" fontAlgn="base" hangingPunct="0">
        <a:spcBef>
          <a:spcPct val="30000"/>
        </a:spcBef>
        <a:spcAft>
          <a:spcPct val="0"/>
        </a:spcAft>
        <a:defRPr sz="4400" b="1" i="1">
          <a:solidFill>
            <a:srgbClr val="1491BE"/>
          </a:solidFill>
          <a:latin typeface="Trebuchet MS" pitchFamily="34" charset="0"/>
        </a:defRPr>
      </a:lvl5pPr>
      <a:lvl6pPr marL="457200" algn="r" rtl="0" fontAlgn="base">
        <a:spcBef>
          <a:spcPct val="30000"/>
        </a:spcBef>
        <a:spcAft>
          <a:spcPct val="0"/>
        </a:spcAft>
        <a:defRPr b="1" i="1">
          <a:solidFill>
            <a:srgbClr val="1491BE"/>
          </a:solidFill>
          <a:latin typeface="Trebuchet MS" pitchFamily="34" charset="0"/>
        </a:defRPr>
      </a:lvl6pPr>
      <a:lvl7pPr marL="914400" algn="r" rtl="0" fontAlgn="base">
        <a:spcBef>
          <a:spcPct val="30000"/>
        </a:spcBef>
        <a:spcAft>
          <a:spcPct val="0"/>
        </a:spcAft>
        <a:defRPr b="1" i="1">
          <a:solidFill>
            <a:srgbClr val="1491BE"/>
          </a:solidFill>
          <a:latin typeface="Trebuchet MS" pitchFamily="34" charset="0"/>
        </a:defRPr>
      </a:lvl7pPr>
      <a:lvl8pPr marL="1371600" algn="r" rtl="0" fontAlgn="base">
        <a:spcBef>
          <a:spcPct val="30000"/>
        </a:spcBef>
        <a:spcAft>
          <a:spcPct val="0"/>
        </a:spcAft>
        <a:defRPr b="1" i="1">
          <a:solidFill>
            <a:srgbClr val="1491BE"/>
          </a:solidFill>
          <a:latin typeface="Trebuchet MS" pitchFamily="34" charset="0"/>
        </a:defRPr>
      </a:lvl8pPr>
      <a:lvl9pPr marL="1828800" algn="r" rtl="0" fontAlgn="base">
        <a:spcBef>
          <a:spcPct val="30000"/>
        </a:spcBef>
        <a:spcAft>
          <a:spcPct val="0"/>
        </a:spcAft>
        <a:defRPr b="1" i="1">
          <a:solidFill>
            <a:srgbClr val="1491BE"/>
          </a:solidFill>
          <a:latin typeface="Trebuchet MS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1491BE"/>
        </a:buClr>
        <a:buSzPct val="12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7813" algn="l" rtl="0" eaLnBrk="0" fontAlgn="base" hangingPunct="0">
        <a:spcBef>
          <a:spcPct val="25000"/>
        </a:spcBef>
        <a:spcAft>
          <a:spcPct val="0"/>
        </a:spcAft>
        <a:buClr>
          <a:srgbClr val="1491BE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+mn-lt"/>
        </a:defRPr>
      </a:lvl2pPr>
      <a:lvl3pPr marL="1036638" indent="-236538" algn="l" rtl="0" eaLnBrk="0" fontAlgn="base" hangingPunct="0">
        <a:spcBef>
          <a:spcPct val="25000"/>
        </a:spcBef>
        <a:spcAft>
          <a:spcPct val="0"/>
        </a:spcAft>
        <a:buClr>
          <a:srgbClr val="1491BE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71600" indent="-220663" algn="l" rtl="0" eaLnBrk="0" fontAlgn="base" hangingPunct="0">
        <a:spcBef>
          <a:spcPct val="25000"/>
        </a:spcBef>
        <a:spcAft>
          <a:spcPct val="0"/>
        </a:spcAft>
        <a:buClr>
          <a:srgbClr val="1491BE"/>
        </a:buClr>
        <a:buChar char="o"/>
        <a:defRPr sz="1600">
          <a:solidFill>
            <a:schemeClr val="tx1"/>
          </a:solidFill>
          <a:latin typeface="+mn-lt"/>
        </a:defRPr>
      </a:lvl4pPr>
      <a:lvl5pPr marL="1714500" indent="-168275" algn="l" rtl="0" eaLnBrk="0" fontAlgn="base" hangingPunct="0">
        <a:spcBef>
          <a:spcPct val="25000"/>
        </a:spcBef>
        <a:spcAft>
          <a:spcPct val="0"/>
        </a:spcAft>
        <a:buClr>
          <a:srgbClr val="1491BE"/>
        </a:buClr>
        <a:buChar char="•"/>
        <a:defRPr sz="1600">
          <a:solidFill>
            <a:schemeClr val="tx1"/>
          </a:solidFill>
          <a:latin typeface="+mn-lt"/>
        </a:defRPr>
      </a:lvl5pPr>
      <a:lvl6pPr marL="2171700" indent="-168275" algn="l" rtl="0" fontAlgn="base">
        <a:spcBef>
          <a:spcPct val="25000"/>
        </a:spcBef>
        <a:spcAft>
          <a:spcPct val="0"/>
        </a:spcAft>
        <a:buClr>
          <a:srgbClr val="1491BE"/>
        </a:buClr>
        <a:buChar char="•"/>
        <a:defRPr sz="1600">
          <a:solidFill>
            <a:schemeClr val="tx1"/>
          </a:solidFill>
          <a:latin typeface="+mn-lt"/>
        </a:defRPr>
      </a:lvl6pPr>
      <a:lvl7pPr marL="2628900" indent="-168275" algn="l" rtl="0" fontAlgn="base">
        <a:spcBef>
          <a:spcPct val="25000"/>
        </a:spcBef>
        <a:spcAft>
          <a:spcPct val="0"/>
        </a:spcAft>
        <a:buClr>
          <a:srgbClr val="1491BE"/>
        </a:buClr>
        <a:buChar char="•"/>
        <a:defRPr sz="1600">
          <a:solidFill>
            <a:schemeClr val="tx1"/>
          </a:solidFill>
          <a:latin typeface="+mn-lt"/>
        </a:defRPr>
      </a:lvl7pPr>
      <a:lvl8pPr marL="3086100" indent="-168275" algn="l" rtl="0" fontAlgn="base">
        <a:spcBef>
          <a:spcPct val="25000"/>
        </a:spcBef>
        <a:spcAft>
          <a:spcPct val="0"/>
        </a:spcAft>
        <a:buClr>
          <a:srgbClr val="1491BE"/>
        </a:buClr>
        <a:buChar char="•"/>
        <a:defRPr sz="1600">
          <a:solidFill>
            <a:schemeClr val="tx1"/>
          </a:solidFill>
          <a:latin typeface="+mn-lt"/>
        </a:defRPr>
      </a:lvl8pPr>
      <a:lvl9pPr marL="3543300" indent="-168275" algn="l" rtl="0" fontAlgn="base">
        <a:spcBef>
          <a:spcPct val="25000"/>
        </a:spcBef>
        <a:spcAft>
          <a:spcPct val="0"/>
        </a:spcAft>
        <a:buClr>
          <a:srgbClr val="1491BE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lww.com/products/?0887-6274" TargetMode="External"/><Relationship Id="rId18" Type="http://schemas.openxmlformats.org/officeDocument/2006/relationships/hyperlink" Target="http://www.lww.com/products/?0196-0202" TargetMode="External"/><Relationship Id="rId26" Type="http://schemas.openxmlformats.org/officeDocument/2006/relationships/hyperlink" Target="http://www.lww.com/products/?0889-4655" TargetMode="External"/><Relationship Id="rId39" Type="http://schemas.openxmlformats.org/officeDocument/2006/relationships/hyperlink" Target="http://www.lww.com/products/?0363-3624" TargetMode="External"/><Relationship Id="rId21" Type="http://schemas.openxmlformats.org/officeDocument/2006/relationships/hyperlink" Target="http://www.lww.com/products/?0887-9311" TargetMode="External"/><Relationship Id="rId34" Type="http://schemas.openxmlformats.org/officeDocument/2006/relationships/hyperlink" Target="http://www.lww.com/products/?0023-852X" TargetMode="External"/><Relationship Id="rId42" Type="http://schemas.openxmlformats.org/officeDocument/2006/relationships/hyperlink" Target="http://www.lww.com/products/?0363-9568" TargetMode="External"/><Relationship Id="rId7" Type="http://schemas.openxmlformats.org/officeDocument/2006/relationships/hyperlink" Target="http://www.lww.com/products/?0894-9115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lww.com/products/?0887-9303" TargetMode="External"/><Relationship Id="rId20" Type="http://schemas.openxmlformats.org/officeDocument/2006/relationships/hyperlink" Target="http://www.lww.com/products/?0361-6274" TargetMode="External"/><Relationship Id="rId29" Type="http://schemas.openxmlformats.org/officeDocument/2006/relationships/hyperlink" Target="http://www.lww.com/products/?0002-0443" TargetMode="External"/><Relationship Id="rId41" Type="http://schemas.openxmlformats.org/officeDocument/2006/relationships/hyperlink" Target="http://www.lww.com/products/?0360-4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ww.com/products/?0002-936X" TargetMode="External"/><Relationship Id="rId11" Type="http://schemas.openxmlformats.org/officeDocument/2006/relationships/hyperlink" Target="http://www.lww.com/products/?0009-7322" TargetMode="External"/><Relationship Id="rId24" Type="http://schemas.openxmlformats.org/officeDocument/2006/relationships/hyperlink" Target="http://www.lww.com/products/?0273-8481" TargetMode="External"/><Relationship Id="rId32" Type="http://schemas.openxmlformats.org/officeDocument/2006/relationships/hyperlink" Target="http://www.lww.com/products/?1040-8800" TargetMode="External"/><Relationship Id="rId37" Type="http://schemas.openxmlformats.org/officeDocument/2006/relationships/hyperlink" Target="http://www.lww.com/products/?0028-3878" TargetMode="External"/><Relationship Id="rId40" Type="http://schemas.openxmlformats.org/officeDocument/2006/relationships/hyperlink" Target="http://www.lww.com/products/?0361-1817" TargetMode="External"/><Relationship Id="rId5" Type="http://schemas.openxmlformats.org/officeDocument/2006/relationships/hyperlink" Target="http://www.lww.com/products/?0002-9629" TargetMode="External"/><Relationship Id="rId15" Type="http://schemas.openxmlformats.org/officeDocument/2006/relationships/hyperlink" Target="http://www.lww.com/products/?0090-3493" TargetMode="External"/><Relationship Id="rId23" Type="http://schemas.openxmlformats.org/officeDocument/2006/relationships/hyperlink" Target="http://www.lww.com/products/?1098-7886" TargetMode="External"/><Relationship Id="rId28" Type="http://schemas.openxmlformats.org/officeDocument/2006/relationships/hyperlink" Target="http://www.lww.com/products/?0022-3018" TargetMode="External"/><Relationship Id="rId36" Type="http://schemas.openxmlformats.org/officeDocument/2006/relationships/hyperlink" Target="http://www.lww.com/products/?0025-7974" TargetMode="External"/><Relationship Id="rId10" Type="http://schemas.openxmlformats.org/officeDocument/2006/relationships/hyperlink" Target="http://www.lww.com/products/?0162-220X" TargetMode="External"/><Relationship Id="rId19" Type="http://schemas.openxmlformats.org/officeDocument/2006/relationships/hyperlink" Target="http://www.lww.com/products/?1042-895X" TargetMode="External"/><Relationship Id="rId31" Type="http://schemas.openxmlformats.org/officeDocument/2006/relationships/hyperlink" Target="http://www.lww.com/products/?0893-2190" TargetMode="External"/><Relationship Id="rId4" Type="http://schemas.openxmlformats.org/officeDocument/2006/relationships/hyperlink" Target="http://www.lww.com/products/?0161-9268" TargetMode="External"/><Relationship Id="rId9" Type="http://schemas.openxmlformats.org/officeDocument/2006/relationships/hyperlink" Target="http://www.lww.com/products/?0003-4932" TargetMode="External"/><Relationship Id="rId14" Type="http://schemas.openxmlformats.org/officeDocument/2006/relationships/hyperlink" Target="http://www.lww.com/products/?1538-2931" TargetMode="External"/><Relationship Id="rId22" Type="http://schemas.openxmlformats.org/officeDocument/2006/relationships/hyperlink" Target="http://www.lww.com/products/?0884-741X" TargetMode="External"/><Relationship Id="rId27" Type="http://schemas.openxmlformats.org/officeDocument/2006/relationships/hyperlink" Target="http://www.lww.com/products/?1533-1458" TargetMode="External"/><Relationship Id="rId30" Type="http://schemas.openxmlformats.org/officeDocument/2006/relationships/hyperlink" Target="http://www.lww.com/products/?1057-3631" TargetMode="External"/><Relationship Id="rId35" Type="http://schemas.openxmlformats.org/officeDocument/2006/relationships/hyperlink" Target="http://www.lww.com/products/?0361-929X" TargetMode="External"/><Relationship Id="rId43" Type="http://schemas.openxmlformats.org/officeDocument/2006/relationships/hyperlink" Target="http://www.lww.com/products/?0744-6314" TargetMode="External"/><Relationship Id="rId8" Type="http://schemas.openxmlformats.org/officeDocument/2006/relationships/hyperlink" Target="http://www.lww.com/products/?0003-3022" TargetMode="External"/><Relationship Id="rId3" Type="http://schemas.openxmlformats.org/officeDocument/2006/relationships/hyperlink" Target="http://www.lww.com/products/?0269-9370" TargetMode="External"/><Relationship Id="rId12" Type="http://schemas.openxmlformats.org/officeDocument/2006/relationships/hyperlink" Target="http://www.lww.com/products/?0009-9201" TargetMode="External"/><Relationship Id="rId17" Type="http://schemas.openxmlformats.org/officeDocument/2006/relationships/hyperlink" Target="http://www.lww.com/products/?0730-4625" TargetMode="External"/><Relationship Id="rId25" Type="http://schemas.openxmlformats.org/officeDocument/2006/relationships/hyperlink" Target="http://www.lww.com/products/?0883-9212" TargetMode="External"/><Relationship Id="rId33" Type="http://schemas.openxmlformats.org/officeDocument/2006/relationships/hyperlink" Target="http://www.lww.com/products/?0022-5282" TargetMode="External"/><Relationship Id="rId38" Type="http://schemas.openxmlformats.org/officeDocument/2006/relationships/hyperlink" Target="http://www.lww.com/products/?0148-396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ww.com/products/?0148-5717" TargetMode="External"/><Relationship Id="rId3" Type="http://schemas.openxmlformats.org/officeDocument/2006/relationships/hyperlink" Target="http://www.lww.com/products/?0360-4039" TargetMode="External"/><Relationship Id="rId7" Type="http://schemas.openxmlformats.org/officeDocument/2006/relationships/hyperlink" Target="http://www.lww.com/products/?0032-105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ww.com/products/?0029-6562" TargetMode="External"/><Relationship Id="rId5" Type="http://schemas.openxmlformats.org/officeDocument/2006/relationships/hyperlink" Target="http://www.lww.com/products/?0744-6314" TargetMode="External"/><Relationship Id="rId4" Type="http://schemas.openxmlformats.org/officeDocument/2006/relationships/hyperlink" Target="http://www.lww.com/products/?0363-956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ovidsp.ovid.com/autologi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vidsp.ovid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iniltd.com.tr/icerik.asp?konu=urunler&amp;id=135&amp;tip=1&amp;konu_baslik=Elektronik%20Kaynaklar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akbim.gov.tr/cabim/ekual/veritabani/univ_vt.u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54FD4F-2DF3-4D24-B337-8984C1C46B05}" type="datetime4">
              <a:rPr lang="en-US"/>
              <a:pPr>
                <a:defRPr/>
              </a:pPr>
              <a:t>August 10, 2022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©2005 Ovid Technologies</a:t>
            </a:r>
          </a:p>
        </p:txBody>
      </p:sp>
      <p:sp>
        <p:nvSpPr>
          <p:cNvPr id="14340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95800" y="549275"/>
            <a:ext cx="2841625" cy="1458913"/>
          </a:xfrm>
        </p:spPr>
        <p:txBody>
          <a:bodyPr/>
          <a:lstStyle/>
          <a:p>
            <a:pPr eaLnBrk="1" hangingPunct="1"/>
            <a:r>
              <a:rPr lang="tr-TR" altLang="en-US" sz="2000" b="1" smtClean="0"/>
              <a:t>OVID </a:t>
            </a:r>
            <a:br>
              <a:rPr lang="tr-TR" altLang="en-US" sz="2000" b="1" smtClean="0"/>
            </a:br>
            <a:r>
              <a:rPr lang="tr-TR" altLang="en-US" sz="2000" b="1" smtClean="0"/>
              <a:t>LWW TOTAL ACCESS</a:t>
            </a:r>
            <a:br>
              <a:rPr lang="tr-TR" altLang="en-US" sz="2000" b="1" smtClean="0"/>
            </a:br>
            <a:endParaRPr lang="en-US" altLang="en-US" sz="2000" b="1" smtClean="0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gray">
          <a:xfrm>
            <a:off x="4610100" y="4724400"/>
            <a:ext cx="268763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spcBef>
                <a:spcPct val="30000"/>
              </a:spcBef>
              <a:defRPr/>
            </a:pPr>
            <a:r>
              <a:rPr lang="tr-T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ULAKBIM - Elektronik Kaynaklar Ulusal Akademik Lisansı</a:t>
            </a:r>
            <a:r>
              <a:rPr lang="tr-TR" sz="1800" dirty="0">
                <a:latin typeface="Trebuchet MS" pitchFamily="34" charset="0"/>
              </a:rPr>
              <a:t> (EKUAL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)</a:t>
            </a:r>
            <a:r>
              <a:rPr lang="tr-TR" sz="1800" b="1" dirty="0">
                <a:latin typeface="Trebuchet MS" pitchFamily="34" charset="0"/>
              </a:rPr>
              <a:t> </a:t>
            </a:r>
            <a:br>
              <a:rPr lang="tr-TR" sz="1800" b="1" dirty="0">
                <a:latin typeface="Trebuchet MS" pitchFamily="34" charset="0"/>
              </a:rPr>
            </a:br>
            <a:r>
              <a:rPr lang="tr-TR" sz="1800" b="1" dirty="0">
                <a:latin typeface="Trebuchet MS" pitchFamily="34" charset="0"/>
              </a:rPr>
              <a:t/>
            </a:r>
            <a:br>
              <a:rPr lang="tr-TR" sz="1800" b="1" dirty="0">
                <a:latin typeface="Trebuchet MS" pitchFamily="34" charset="0"/>
              </a:rPr>
            </a:br>
            <a:r>
              <a:rPr lang="tr-TR" sz="1800" b="1" dirty="0">
                <a:latin typeface="Trebuchet MS" pitchFamily="34" charset="0"/>
              </a:rPr>
              <a:t/>
            </a:r>
            <a:br>
              <a:rPr lang="tr-TR" sz="1800" b="1" dirty="0">
                <a:latin typeface="Trebuchet MS" pitchFamily="34" charset="0"/>
              </a:rPr>
            </a:br>
            <a:r>
              <a:rPr lang="tr-TR" sz="1800" b="1" dirty="0">
                <a:latin typeface="Trebuchet MS" pitchFamily="34" charset="0"/>
              </a:rPr>
              <a:t/>
            </a:r>
            <a:br>
              <a:rPr lang="tr-TR" sz="1800" b="1" dirty="0">
                <a:latin typeface="Trebuchet MS" pitchFamily="34" charset="0"/>
              </a:rPr>
            </a:br>
            <a:r>
              <a:rPr lang="tr-TR" sz="1800" b="1" dirty="0">
                <a:latin typeface="Trebuchet MS" pitchFamily="34" charset="0"/>
              </a:rPr>
              <a:t>2009</a:t>
            </a:r>
            <a:br>
              <a:rPr lang="tr-TR" sz="1800" b="1" dirty="0">
                <a:latin typeface="Trebuchet MS" pitchFamily="34" charset="0"/>
              </a:rPr>
            </a:br>
            <a:endParaRPr lang="en-US" sz="18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AA9D28-FBC6-4B72-ADF6-E88177C8ADEB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47F765-E5B9-4974-9B39-483B6FBB500A}" type="slidenum">
              <a:rPr lang="en-US" altLang="en-US" sz="900">
                <a:latin typeface="Trebuchet MS" panose="020B0603020202020204" pitchFamily="34" charset="0"/>
              </a:rPr>
              <a:pPr/>
              <a:t>10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600" smtClean="0"/>
              <a:t>LWW TOTAL ACCESS</a:t>
            </a:r>
            <a:br>
              <a:rPr lang="tr-TR" altLang="en-US" sz="1600" smtClean="0"/>
            </a:br>
            <a:r>
              <a:rPr lang="tr-TR" altLang="en-US" sz="1600" smtClean="0"/>
              <a:t> 2008 yılında Universiteler tarafından en çok kullanılan dergiler</a:t>
            </a:r>
          </a:p>
        </p:txBody>
      </p:sp>
      <p:graphicFrame>
        <p:nvGraphicFramePr>
          <p:cNvPr id="10" name="Table Placeholder 9"/>
          <p:cNvGraphicFramePr>
            <a:graphicFrameLocks noGrp="1"/>
          </p:cNvGraphicFramePr>
          <p:nvPr>
            <p:ph type="tbl" idx="1"/>
          </p:nvPr>
        </p:nvGraphicFramePr>
        <p:xfrm>
          <a:off x="342900" y="800100"/>
          <a:ext cx="8420100" cy="5676900"/>
        </p:xfrm>
        <a:graphic>
          <a:graphicData uri="http://schemas.openxmlformats.org/drawingml/2006/table">
            <a:tbl>
              <a:tblPr/>
              <a:tblGrid>
                <a:gridCol w="37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45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latin typeface="Verdana"/>
                        </a:rPr>
                        <a:t>Journal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latin typeface="Verdana"/>
                        </a:rPr>
                        <a:t>YTD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>
                          <a:latin typeface="Verdana"/>
                        </a:rPr>
                        <a:t>Total for all journals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1" i="0" u="none" strike="noStrike">
                          <a:latin typeface="Verdana"/>
                        </a:rPr>
                        <a:t>274.919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Plastic &amp; Reconstructive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23.699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Neurosurgery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12.498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Spine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9.265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Critical Care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8.164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Laryngoscope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8.046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Clinical Orthopaedics &amp; Related Research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7.061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Anesthesia &amp; Analgesia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5.735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Annals of Plastic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5.710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American Journal of Surgical Pathology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5.020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Anesthesiology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4.789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Neurology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4.779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Journal of Trauma: Injury, Infection, and Critical Care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4.462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Obstetrics &amp; Gynecology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4.295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Journal of Craniofacial Surgery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3.656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Current Opinion in Ophthalmology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3.480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Journal of Pediatric Gastroenterology and Nutrition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3.162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Medicine &amp; Science in Sports &amp; Exercise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3.067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latin typeface="Verdana"/>
                        </a:rPr>
                        <a:t>Clinical Nuclear Medicine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3.052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80351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Otology &amp; Neurotology (formerly American Journal of Otology)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3.006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7455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Current Opinion in Obstetrics &amp; Gynecology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 dirty="0">
                          <a:latin typeface="Verdana"/>
                        </a:rPr>
                        <a:t>2.830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147A97-D633-4853-B4C5-7AD9F69FADAE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E599A0-990B-4216-A683-051142754205}" type="slidenum">
              <a:rPr lang="en-US" altLang="en-US" sz="900">
                <a:latin typeface="Trebuchet MS" panose="020B0603020202020204" pitchFamily="34" charset="0"/>
              </a:rPr>
              <a:pPr/>
              <a:t>11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br>
              <a:rPr lang="tr-TR" altLang="en-US" sz="1800" smtClean="0"/>
            </a:br>
            <a:r>
              <a:rPr lang="tr-TR" altLang="en-US" sz="1800" smtClean="0"/>
              <a:t>Brandon-Hill List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201738"/>
            <a:ext cx="4071938" cy="52609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3"/>
              </a:rPr>
              <a:t>AIDS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4"/>
              </a:rPr>
              <a:t>Advances in Nursing Science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5"/>
              </a:rPr>
              <a:t>American Journal of the Medical Sciences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6"/>
              </a:rPr>
              <a:t>American Journal of Nursing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7"/>
              </a:rPr>
              <a:t>American Journal of Physical Medicine &amp; Rehabilitation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8"/>
              </a:rPr>
              <a:t>Anesthesiology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9"/>
              </a:rPr>
              <a:t>Annals of Surgery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0"/>
              </a:rPr>
              <a:t>Cancer Nursing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1"/>
              </a:rPr>
              <a:t>Circulation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2"/>
              </a:rPr>
              <a:t>Clinical Obstetrics &amp; Gynecology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3"/>
              </a:rPr>
              <a:t>Clinical Nurse Specialist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4"/>
              </a:rPr>
              <a:t>Computers in Nursing: Computers, Informatics and Nursing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5"/>
              </a:rPr>
              <a:t>Critical Care Medicine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6"/>
              </a:rPr>
              <a:t>Critical Care Nursing Quarterly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7"/>
              </a:rPr>
              <a:t>Dimensions of Critical Care Nursing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8"/>
              </a:rPr>
              <a:t>Ear &amp; Hearing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19"/>
              </a:rPr>
              <a:t>Gastroenterology Nursing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20"/>
              </a:rPr>
              <a:t>Healthcare Management Review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21"/>
              </a:rPr>
              <a:t>Holistic Nursing Practice</a:t>
            </a:r>
            <a:r>
              <a:rPr lang="tr-TR" altLang="en-US" sz="1200" smtClean="0"/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tr-TR" altLang="en-US" sz="1200" smtClean="0">
                <a:hlinkClick r:id="rId22"/>
              </a:rPr>
              <a:t>Home Healthcare Nurse</a:t>
            </a:r>
            <a:r>
              <a:rPr lang="tr-TR" altLang="en-US" sz="1200" smtClean="0"/>
              <a:t> 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501650" y="779463"/>
            <a:ext cx="7334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Brandon-Hill Listesinde yer alan </a:t>
            </a:r>
            <a:r>
              <a:rPr lang="tr-TR" altLang="en-US" sz="1800" b="1"/>
              <a:t>44</a:t>
            </a:r>
            <a:r>
              <a:rPr lang="tr-TR" altLang="en-US" sz="1800"/>
              <a:t> LWW dergisi:</a:t>
            </a:r>
          </a:p>
          <a:p>
            <a:pPr>
              <a:spcBef>
                <a:spcPct val="50000"/>
              </a:spcBef>
            </a:pPr>
            <a:endParaRPr lang="tr-TR" altLang="en-US" sz="18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gray">
          <a:xfrm>
            <a:off x="4687888" y="1201738"/>
            <a:ext cx="4071937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3"/>
              </a:rPr>
              <a:t>Journal for Nurses in Staff Development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4"/>
              </a:rPr>
              <a:t>Journal of Burn Care &amp; Rehabilitation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5"/>
              </a:rPr>
              <a:t>Journal of Cardiopulmonary Rehabilitation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6"/>
              </a:rPr>
              <a:t>Journal of Cardiovascular Nursing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7"/>
              </a:rPr>
              <a:t>Journal of Infusion Nursing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8"/>
              </a:rPr>
              <a:t>Journal of Nervous and Mental Disease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29"/>
              </a:rPr>
              <a:t>Journal of Nursing Administration</a:t>
            </a:r>
            <a:r>
              <a:rPr lang="tr-TR" altLang="en-US" sz="1200">
                <a:latin typeface="Trebuchet MS" panose="020B0603020202020204" pitchFamily="34" charset="0"/>
              </a:rPr>
              <a:t> (JONA)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0"/>
              </a:rPr>
              <a:t>Journal of Nursing Care Quality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1"/>
              </a:rPr>
              <a:t>Journal of Perinatal &amp; Neonatal Nursing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2"/>
              </a:rPr>
              <a:t>Journal of Prosthetics and Orthotics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3"/>
              </a:rPr>
              <a:t>Journal of Trauma®, The: Injury, Infection, and Critical Care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4"/>
              </a:rPr>
              <a:t>Laryngoscope, The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5"/>
              </a:rPr>
              <a:t>MCN: Journal of Maternal Child Nursing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6"/>
              </a:rPr>
              <a:t>Medicine®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7"/>
              </a:rPr>
              <a:t>Neurology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8"/>
              </a:rPr>
              <a:t>Neurosurgery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9"/>
              </a:rPr>
              <a:t>Nurse Educator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40"/>
              </a:rPr>
              <a:t>Nurse Practitioner: The American Journal of Primary Healthcare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41"/>
              </a:rPr>
              <a:t>Nursing2005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42"/>
              </a:rPr>
              <a:t>Nursing Administration Quarterly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43"/>
              </a:rPr>
              <a:t>Nursing Management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676161-671F-40E7-ABB6-C429062A349A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BF9AD1-B81A-4C37-A6A5-C071D7586A0B}" type="slidenum">
              <a:rPr lang="en-US" altLang="en-US" sz="900">
                <a:latin typeface="Trebuchet MS" panose="020B0603020202020204" pitchFamily="34" charset="0"/>
              </a:rPr>
              <a:pPr/>
              <a:t>12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br>
              <a:rPr lang="tr-TR" altLang="en-US" sz="1800" smtClean="0"/>
            </a:br>
            <a:r>
              <a:rPr lang="tr-TR" altLang="en-US" sz="1800" smtClean="0"/>
              <a:t>Brandon-Hill List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501650" y="779463"/>
            <a:ext cx="7334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Brandon-Hill Listesinde yer alan </a:t>
            </a:r>
            <a:r>
              <a:rPr lang="tr-TR" altLang="en-US" sz="1800" b="1"/>
              <a:t>44</a:t>
            </a:r>
            <a:r>
              <a:rPr lang="tr-TR" altLang="en-US" sz="1800"/>
              <a:t> LWW dergisi:</a:t>
            </a:r>
          </a:p>
          <a:p>
            <a:pPr>
              <a:spcBef>
                <a:spcPct val="50000"/>
              </a:spcBef>
            </a:pPr>
            <a:endParaRPr lang="tr-TR" altLang="en-US" sz="1800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gray">
          <a:xfrm>
            <a:off x="423863" y="1546225"/>
            <a:ext cx="39179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3"/>
              </a:rPr>
              <a:t>Nursing2005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4"/>
              </a:rPr>
              <a:t>Nursing Administration Quarterly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5"/>
              </a:rPr>
              <a:t>Nursing Management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6"/>
              </a:rPr>
              <a:t>Nursing Research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7"/>
              </a:rPr>
              <a:t>Plastic and Reconstructive Surgery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200">
                <a:latin typeface="Trebuchet MS" panose="020B0603020202020204" pitchFamily="34" charset="0"/>
                <a:hlinkClick r:id="rId8"/>
              </a:rPr>
              <a:t>Sexually Transmitted Diseases</a:t>
            </a:r>
            <a:r>
              <a:rPr lang="tr-TR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endParaRPr lang="tr-TR" altLang="en-US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CACDDF-E272-4D72-B1EB-1BAE6414DA5A}" type="datetime4">
              <a:rPr lang="en-US"/>
              <a:pPr>
                <a:defRPr/>
              </a:pPr>
              <a:t>August 10, 2022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©2005 Ovid Technologies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549275"/>
            <a:ext cx="2841625" cy="1458913"/>
          </a:xfrm>
        </p:spPr>
        <p:txBody>
          <a:bodyPr/>
          <a:lstStyle/>
          <a:p>
            <a:pPr eaLnBrk="1" hangingPunct="1"/>
            <a:r>
              <a:rPr lang="tr-TR" altLang="en-US" sz="2000" b="1" smtClean="0"/>
              <a:t>OVID </a:t>
            </a:r>
            <a:br>
              <a:rPr lang="tr-TR" altLang="en-US" sz="2000" b="1" smtClean="0"/>
            </a:br>
            <a:r>
              <a:rPr lang="tr-TR" altLang="en-US" sz="2000" b="1" smtClean="0"/>
              <a:t>LWW TOTAL ACCESS</a:t>
            </a:r>
            <a:br>
              <a:rPr lang="tr-TR" altLang="en-US" sz="2000" b="1" smtClean="0"/>
            </a:br>
            <a:endParaRPr lang="en-US" altLang="en-US" sz="2000" b="1" smtClean="0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gray">
          <a:xfrm>
            <a:off x="4572000" y="3352800"/>
            <a:ext cx="26876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tr-TR" altLang="en-US" sz="1800" b="1">
                <a:solidFill>
                  <a:srgbClr val="474747"/>
                </a:solidFill>
                <a:latin typeface="Trebuchet MS" panose="020B0603020202020204" pitchFamily="34" charset="0"/>
              </a:rPr>
              <a:t>ARAYÜZ </a:t>
            </a:r>
            <a:endParaRPr lang="en-US" altLang="en-US" sz="1800" b="1">
              <a:solidFill>
                <a:srgbClr val="474747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D80832-2642-4856-B000-BB88EF4BB069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02039A-E701-4519-8409-75D4346CB5F2}" type="slidenum">
              <a:rPr lang="en-US" altLang="en-US" sz="900">
                <a:latin typeface="Trebuchet MS" panose="020B0603020202020204" pitchFamily="34" charset="0"/>
              </a:rPr>
              <a:pPr/>
              <a:t>14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765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endParaRPr lang="en-US" altLang="en-US" sz="1800" smtClean="0"/>
          </a:p>
        </p:txBody>
      </p:sp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817563"/>
            <a:ext cx="83724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6453188" y="4767263"/>
            <a:ext cx="1574800" cy="466725"/>
          </a:xfrm>
          <a:prstGeom prst="rect">
            <a:avLst/>
          </a:prstGeom>
          <a:solidFill>
            <a:srgbClr val="FFCC99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/>
              <a:t>Arayüze gitmek için tıklayınız</a:t>
            </a:r>
          </a:p>
        </p:txBody>
      </p:sp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6146800" y="5041900"/>
            <a:ext cx="2301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E73D3B-AED7-4BF9-935A-722B6723AF78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560AFA-F6AD-481E-8107-849F9E493F94}" type="slidenum">
              <a:rPr lang="en-US" altLang="en-US" sz="900">
                <a:latin typeface="Trebuchet MS" panose="020B0603020202020204" pitchFamily="34" charset="0"/>
              </a:rPr>
              <a:pPr/>
              <a:t>15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Veritabanı seçimi</a:t>
            </a:r>
            <a:endParaRPr lang="en-US" altLang="en-US" sz="1800" smtClean="0"/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14400"/>
            <a:ext cx="8991600" cy="5619750"/>
          </a:xfrm>
          <a:noFill/>
        </p:spPr>
      </p:pic>
      <p:sp>
        <p:nvSpPr>
          <p:cNvPr id="8" name="Rectangle 7"/>
          <p:cNvSpPr/>
          <p:nvPr/>
        </p:nvSpPr>
        <p:spPr bwMode="auto">
          <a:xfrm>
            <a:off x="0" y="2324100"/>
            <a:ext cx="1828800" cy="3048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419100" y="2705100"/>
            <a:ext cx="1866900" cy="4572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152400" y="3314700"/>
            <a:ext cx="1866900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152400" y="4000500"/>
            <a:ext cx="4305300" cy="8001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2857500" y="2171700"/>
            <a:ext cx="3073400" cy="1014413"/>
          </a:xfrm>
          <a:prstGeom prst="rect">
            <a:avLst/>
          </a:prstGeom>
          <a:solidFill>
            <a:srgbClr val="FFCC99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/>
              <a:t>Aboneliğiniz olan 280 LWW Total Access dergisini ya da OVID firmasının satışını yapmış olduğu çeşitli yayınevlerine ait 1200 dergiyi </a:t>
            </a:r>
            <a:r>
              <a:rPr lang="tr-TR" altLang="en-US" sz="1200" b="1"/>
              <a:t>A’dan Z’ye listelemenizi</a:t>
            </a:r>
            <a:r>
              <a:rPr lang="tr-TR" altLang="en-US" sz="1200"/>
              <a:t> sağlar.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2667000" y="3276600"/>
            <a:ext cx="3073400" cy="466725"/>
          </a:xfrm>
          <a:prstGeom prst="rect">
            <a:avLst/>
          </a:prstGeom>
          <a:solidFill>
            <a:srgbClr val="FFCC99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 b="1"/>
              <a:t>Aboneliğiniz</a:t>
            </a:r>
            <a:r>
              <a:rPr lang="tr-TR" altLang="en-US" sz="1200"/>
              <a:t> olan </a:t>
            </a:r>
            <a:r>
              <a:rPr lang="tr-TR" altLang="en-US" sz="1200" b="1"/>
              <a:t>280</a:t>
            </a:r>
            <a:r>
              <a:rPr lang="tr-TR" altLang="en-US" sz="1200"/>
              <a:t> LWW Total Access dergisine erişim sağlar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4699000" y="3810000"/>
            <a:ext cx="3073400" cy="649288"/>
          </a:xfrm>
          <a:prstGeom prst="rect">
            <a:avLst/>
          </a:prstGeom>
          <a:solidFill>
            <a:srgbClr val="FFCC99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/>
              <a:t>OVID firmasının satışını yapmış olduğu çeşitli yayınevlerine ait </a:t>
            </a:r>
            <a:r>
              <a:rPr lang="tr-TR" altLang="en-US" sz="1200" b="1"/>
              <a:t>1200</a:t>
            </a:r>
            <a:r>
              <a:rPr lang="tr-TR" altLang="en-US" sz="1200"/>
              <a:t> derginin özetlerine erişim sağlar.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914400" y="5057775"/>
            <a:ext cx="2767013" cy="466725"/>
          </a:xfrm>
          <a:prstGeom prst="rect">
            <a:avLst/>
          </a:prstGeom>
          <a:solidFill>
            <a:srgbClr val="FFCC99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/>
              <a:t>MEDLINE’a 1950’den günümüze erişim</a:t>
            </a:r>
          </a:p>
        </p:txBody>
      </p:sp>
      <p:cxnSp>
        <p:nvCxnSpPr>
          <p:cNvPr id="28686" name="Straight Arrow Connector 18"/>
          <p:cNvCxnSpPr>
            <a:cxnSpLocks noChangeShapeType="1"/>
          </p:cNvCxnSpPr>
          <p:nvPr/>
        </p:nvCxnSpPr>
        <p:spPr bwMode="auto">
          <a:xfrm rot="5400000">
            <a:off x="1733551" y="4972050"/>
            <a:ext cx="342900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Straight Arrow Connector 21"/>
          <p:cNvCxnSpPr>
            <a:cxnSpLocks noChangeShapeType="1"/>
          </p:cNvCxnSpPr>
          <p:nvPr/>
        </p:nvCxnSpPr>
        <p:spPr bwMode="auto">
          <a:xfrm>
            <a:off x="2286000" y="2971800"/>
            <a:ext cx="684213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Straight Arrow Connector 22"/>
          <p:cNvCxnSpPr>
            <a:cxnSpLocks noChangeShapeType="1"/>
          </p:cNvCxnSpPr>
          <p:nvPr/>
        </p:nvCxnSpPr>
        <p:spPr bwMode="auto">
          <a:xfrm>
            <a:off x="2095500" y="3427413"/>
            <a:ext cx="684213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Rectangle 25"/>
          <p:cNvSpPr>
            <a:spLocks noChangeArrowheads="1"/>
          </p:cNvSpPr>
          <p:nvPr/>
        </p:nvSpPr>
        <p:spPr bwMode="auto">
          <a:xfrm>
            <a:off x="152400" y="3695700"/>
            <a:ext cx="1790700" cy="2667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cxnSp>
        <p:nvCxnSpPr>
          <p:cNvPr id="28690" name="Straight Arrow Connector 26"/>
          <p:cNvCxnSpPr>
            <a:cxnSpLocks noChangeShapeType="1"/>
          </p:cNvCxnSpPr>
          <p:nvPr/>
        </p:nvCxnSpPr>
        <p:spPr bwMode="auto">
          <a:xfrm>
            <a:off x="1981200" y="3886200"/>
            <a:ext cx="2819400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4495800" y="990600"/>
            <a:ext cx="1333500" cy="30480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6" name="Oval 35"/>
          <p:cNvSpPr/>
          <p:nvPr/>
        </p:nvSpPr>
        <p:spPr bwMode="auto">
          <a:xfrm>
            <a:off x="5867400" y="1028700"/>
            <a:ext cx="647700" cy="228600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Basit Arama (Basic Search)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09619" name="Text Box 19"/>
          <p:cNvSpPr txBox="1">
            <a:spLocks noChangeArrowheads="1"/>
          </p:cNvSpPr>
          <p:nvPr/>
        </p:nvSpPr>
        <p:spPr bwMode="auto">
          <a:xfrm>
            <a:off x="2341563" y="2633663"/>
            <a:ext cx="5072062" cy="527050"/>
          </a:xfrm>
          <a:prstGeom prst="rect">
            <a:avLst/>
          </a:prstGeom>
          <a:solidFill>
            <a:srgbClr val="FCD5AE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en-US" sz="1400" b="1"/>
              <a:t>Edit Limits özelliğini kullanarak yayın tipi, yayın yılı, konu alanı ve yıldız derecesi gibi arama alanları ekleyebilirsiniz.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Bibliyografik künye arama (Find Citation)</a:t>
            </a:r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1730375" y="4273550"/>
            <a:ext cx="806450" cy="1539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30724" name="Picture 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730375" y="4273550"/>
            <a:ext cx="768350" cy="1539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Bibliyografik künye arama (Find Citation)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724400"/>
          </a:xfrm>
        </p:spPr>
      </p:pic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7299325" y="3697288"/>
            <a:ext cx="1074738" cy="2301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Tam Metin Makale Görüntüsü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6108700" y="2506663"/>
            <a:ext cx="2495550" cy="2698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6645275" y="3276600"/>
            <a:ext cx="1997075" cy="28019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933FFE-8849-4A99-8B86-FD660538D166}" type="datetime4">
              <a:rPr lang="en-US"/>
              <a:pPr>
                <a:defRPr/>
              </a:pPr>
              <a:t>August 10, 2022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©2005 Ovid Technologies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549275"/>
            <a:ext cx="2841625" cy="1458913"/>
          </a:xfrm>
        </p:spPr>
        <p:txBody>
          <a:bodyPr/>
          <a:lstStyle/>
          <a:p>
            <a:pPr eaLnBrk="1" hangingPunct="1"/>
            <a:r>
              <a:rPr lang="tr-TR" altLang="en-US" sz="2000" b="1" smtClean="0"/>
              <a:t>OVID </a:t>
            </a:r>
            <a:br>
              <a:rPr lang="tr-TR" altLang="en-US" sz="2000" b="1" smtClean="0"/>
            </a:br>
            <a:r>
              <a:rPr lang="tr-TR" altLang="en-US" sz="2000" b="1" smtClean="0"/>
              <a:t>LWW TOTAL ACCESS</a:t>
            </a:r>
            <a:br>
              <a:rPr lang="tr-TR" altLang="en-US" sz="2000" b="1" smtClean="0"/>
            </a:br>
            <a:endParaRPr lang="en-US" altLang="en-US" sz="2000" b="1" smtClean="0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gray">
          <a:xfrm>
            <a:off x="4572000" y="3352800"/>
            <a:ext cx="26876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tr-TR" altLang="en-US" sz="1800" b="1">
                <a:solidFill>
                  <a:srgbClr val="474747"/>
                </a:solidFill>
                <a:latin typeface="Trebuchet MS" panose="020B0603020202020204" pitchFamily="34" charset="0"/>
              </a:rPr>
              <a:t>VERİTABANI İÇERİĞİ</a:t>
            </a:r>
            <a:endParaRPr lang="en-US" altLang="en-US" sz="1800" b="1">
              <a:solidFill>
                <a:srgbClr val="474747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CE7EE2D-DA90-4527-BC99-6B6B27EB3A6F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20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33795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"/>
            <a:ext cx="8229600" cy="762000"/>
          </a:xfrm>
        </p:spPr>
        <p:txBody>
          <a:bodyPr/>
          <a:lstStyle/>
          <a:p>
            <a:pPr eaLnBrk="1" hangingPunct="1"/>
            <a:r>
              <a:rPr lang="tr-TR" altLang="en-US" sz="2400" smtClean="0"/>
              <a:t>Resimlerin PowerPoint sunusuna aktarılması</a:t>
            </a:r>
            <a:endParaRPr lang="en-US" altLang="en-US" sz="2400" smtClean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20700" y="4991100"/>
            <a:ext cx="8191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tr-TR" altLang="en-US" sz="2000"/>
              <a:t>Yukarıda; Görüntü Galerisi’nde seçilen resimler PowerPoint sunumuna aktarılmaktadır. Resim görüntülerine</a:t>
            </a:r>
            <a:r>
              <a:rPr lang="tr-TR" altLang="en-US" sz="1800"/>
              <a:t> </a:t>
            </a:r>
            <a:r>
              <a:rPr lang="tr-TR" altLang="en-US" sz="2000"/>
              <a:t>tam metin makale sayfalarının tümünde bulunan sağ alt kısımdaki link aracılığı ile erişebilirsiniz.            </a:t>
            </a:r>
            <a:endParaRPr lang="en-US" altLang="en-US" sz="2000"/>
          </a:p>
        </p:txBody>
      </p:sp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36663"/>
            <a:ext cx="5676900" cy="36353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3810000" y="1384300"/>
            <a:ext cx="1943100" cy="431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927100" y="6159500"/>
            <a:ext cx="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5664200" y="1828800"/>
            <a:ext cx="774700" cy="3200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 flipH="1" flipV="1">
            <a:off x="5562600" y="1841500"/>
            <a:ext cx="762000" cy="322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smtClean="0"/>
              <a:t>MEDLINE’dan Tam Metin Makalelere Linkleme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277938"/>
            <a:ext cx="7953375" cy="4724400"/>
          </a:xfrm>
        </p:spPr>
      </p:pic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7265988" y="2816225"/>
            <a:ext cx="609600" cy="11271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3305175" y="3160713"/>
            <a:ext cx="766763" cy="192087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22338" y="2586038"/>
            <a:ext cx="55705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3765550" y="2890838"/>
            <a:ext cx="3455988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2E7A42-33A1-4740-8248-C243F9CE7405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2A314-940E-4C99-BEDD-5D6387C3B92C}" type="slidenum">
              <a:rPr lang="en-US" altLang="en-US" sz="900">
                <a:latin typeface="Trebuchet MS" panose="020B0603020202020204" pitchFamily="34" charset="0"/>
              </a:rPr>
              <a:pPr/>
              <a:t>22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79463"/>
            <a:ext cx="9144000" cy="5432425"/>
          </a:xfrm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761163" y="4389438"/>
            <a:ext cx="2073275" cy="1323975"/>
          </a:xfrm>
          <a:prstGeom prst="rect">
            <a:avLst/>
          </a:prstGeom>
          <a:solidFill>
            <a:srgbClr val="FCD5AE">
              <a:alpha val="47058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Linklere tıkladığınızda “alan”lar hakkında açıklamaları görebilirsiniz</a:t>
            </a:r>
          </a:p>
        </p:txBody>
      </p:sp>
      <p:sp>
        <p:nvSpPr>
          <p:cNvPr id="35846" name="Rectangle 6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Arama Alanları (Search Fields)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646738" y="2392363"/>
            <a:ext cx="3303587" cy="1323975"/>
          </a:xfrm>
          <a:prstGeom prst="rect">
            <a:avLst/>
          </a:prstGeom>
          <a:solidFill>
            <a:srgbClr val="FCD5AE">
              <a:alpha val="4392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1600" b="1"/>
              <a:t>Arama alanları (</a:t>
            </a:r>
            <a:r>
              <a:rPr lang="en-US" altLang="en-US" sz="1600" b="1"/>
              <a:t>Search Fields</a:t>
            </a:r>
            <a:r>
              <a:rPr lang="tr-TR" altLang="en-US" sz="1600" b="1"/>
              <a:t>) sekmesinden</a:t>
            </a:r>
          </a:p>
          <a:p>
            <a:r>
              <a:rPr lang="tr-TR" altLang="en-US" sz="1600" b="1"/>
              <a:t>anahtar kelimelerinizin hangi alanlarda aranmasını istediğinizi seçebilirsiniz.</a:t>
            </a:r>
            <a:r>
              <a:rPr lang="tr-TR" altLang="en-US" sz="1600"/>
              <a:t> </a:t>
            </a:r>
            <a:endParaRPr lang="en-US" altLang="en-US" sz="160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570538" y="4695825"/>
            <a:ext cx="11525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189288" y="2660650"/>
            <a:ext cx="23431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460500" y="2314575"/>
            <a:ext cx="692150" cy="231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73C7D6-27BF-4C54-B744-F8BD769EA3D0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4706ED-2144-4232-AAA4-435F48B68C53}" type="slidenum">
              <a:rPr lang="en-US" altLang="en-US" sz="900">
                <a:latin typeface="Trebuchet MS" panose="020B0603020202020204" pitchFamily="34" charset="0"/>
              </a:rPr>
              <a:pPr/>
              <a:t>23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5432425"/>
          </a:xfrm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192213" y="4119563"/>
            <a:ext cx="2035175" cy="192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36870" name="Rectangle 5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Gelişmiş Arama (Advanced Ovid Search)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2152650" y="3851275"/>
            <a:ext cx="1074738" cy="1920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A9E9F5-635B-411B-AD4A-8B0CE77ABA13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A7CA95-2C51-40EF-BAEF-B07986DDE6D4}" type="slidenum">
              <a:rPr lang="en-US" altLang="en-US" sz="900">
                <a:latin typeface="Trebuchet MS" panose="020B0603020202020204" pitchFamily="34" charset="0"/>
              </a:rPr>
              <a:pPr/>
              <a:t>24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Gelişmiş Arama (Multi-Field Search)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5432425"/>
          </a:xfrm>
        </p:spPr>
      </p:pic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189288" y="1468438"/>
            <a:ext cx="1114425" cy="231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134529-F204-4F66-9897-B330B4AFBF8C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746215-8245-4A53-B6DA-5199E6A68697}" type="slidenum">
              <a:rPr lang="en-US" altLang="en-US" sz="900">
                <a:latin typeface="Trebuchet MS" panose="020B0603020202020204" pitchFamily="34" charset="0"/>
              </a:rPr>
              <a:pPr/>
              <a:t>25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Arama Sonuçları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79463"/>
            <a:ext cx="9144000" cy="5432425"/>
          </a:xfrm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3881438" y="2468563"/>
            <a:ext cx="4572000" cy="763587"/>
          </a:xfrm>
          <a:prstGeom prst="rect">
            <a:avLst/>
          </a:prstGeom>
          <a:solidFill>
            <a:srgbClr val="FCD5AE">
              <a:alpha val="7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r-TR" altLang="en-US" sz="1600" b="1">
                <a:latin typeface="Trebuchet MS" panose="020B0603020202020204" pitchFamily="34" charset="0"/>
              </a:rPr>
              <a:t>Arama sonuçlarınız “aramanız ile ilgili olma” durumuna göre sıralanır ve yıldızlar ile ilgililik durumu gösterilir. </a:t>
            </a:r>
            <a:endParaRPr lang="en-US" altLang="en-US" sz="1600" b="1">
              <a:latin typeface="Trebuchet MS" panose="020B0603020202020204" pitchFamily="34" charset="0"/>
            </a:endParaRPr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H="1" flipV="1">
            <a:off x="2306638" y="1970088"/>
            <a:ext cx="1535112" cy="7286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186E1A-41D6-4F24-9ECD-C193C7A0A4FB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9819E1-93E8-470E-B537-E3A61EF9239B}" type="slidenum">
              <a:rPr lang="en-US" altLang="en-US" sz="900">
                <a:latin typeface="Trebuchet MS" panose="020B0603020202020204" pitchFamily="34" charset="0"/>
              </a:rPr>
              <a:pPr/>
              <a:t>26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5663"/>
            <a:ext cx="9144000" cy="5715000"/>
          </a:xfrm>
          <a:noFill/>
        </p:spPr>
      </p:pic>
      <p:sp>
        <p:nvSpPr>
          <p:cNvPr id="39941" name="Rectangle 5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Arama Sonuçları  - Not Ekleme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4303713" y="3582988"/>
            <a:ext cx="3111500" cy="844550"/>
          </a:xfrm>
          <a:prstGeom prst="rect">
            <a:avLst/>
          </a:prstGeom>
          <a:solidFill>
            <a:srgbClr val="FFCC99">
              <a:alpha val="8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bg2"/>
                </a:solidFill>
              </a:rPr>
              <a:t>Sarı i</a:t>
            </a:r>
            <a:r>
              <a:rPr lang="tr-TR" altLang="en-US" sz="1800">
                <a:solidFill>
                  <a:schemeClr val="bg2"/>
                </a:solidFill>
              </a:rPr>
              <a:t>k</a:t>
            </a:r>
            <a:r>
              <a:rPr lang="en-US" altLang="en-US" sz="1800">
                <a:solidFill>
                  <a:schemeClr val="bg2"/>
                </a:solidFill>
              </a:rPr>
              <a:t>ona tıklayarak sonuçlarınız için kendinize ait notlar ekleyebilirsiniz.</a:t>
            </a:r>
            <a:endParaRPr lang="tr-TR" altLang="en-US" sz="1800"/>
          </a:p>
        </p:txBody>
      </p:sp>
      <p:sp>
        <p:nvSpPr>
          <p:cNvPr id="414727" name="Line 7"/>
          <p:cNvSpPr>
            <a:spLocks noChangeShapeType="1"/>
          </p:cNvSpPr>
          <p:nvPr/>
        </p:nvSpPr>
        <p:spPr bwMode="auto">
          <a:xfrm flipH="1" flipV="1">
            <a:off x="1960563" y="3582988"/>
            <a:ext cx="2227262" cy="1920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47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779463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3073400" y="1778000"/>
            <a:ext cx="3686175" cy="925513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800"/>
              <a:t>Bunun için ilk önce kişisel hesap oluşturmalı ya da önceden varsa giriş yapmalısınız.</a:t>
            </a:r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7913688" y="2122488"/>
            <a:ext cx="1036637" cy="231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414731" name="Line 11"/>
          <p:cNvSpPr>
            <a:spLocks noChangeShapeType="1"/>
          </p:cNvSpPr>
          <p:nvPr/>
        </p:nvSpPr>
        <p:spPr bwMode="auto">
          <a:xfrm>
            <a:off x="6877050" y="2354263"/>
            <a:ext cx="8826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4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animBg="1"/>
      <p:bldP spid="414728" grpId="0"/>
      <p:bldP spid="414729" grpId="0" animBg="1"/>
      <p:bldP spid="4147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5A01BD-F7AB-4014-AC78-065E5CD11FC0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81CA54-6783-4CF1-8E66-02EDDB732AC3}" type="slidenum">
              <a:rPr lang="en-US" altLang="en-US" sz="900">
                <a:latin typeface="Trebuchet MS" panose="020B0603020202020204" pitchFamily="34" charset="0"/>
              </a:rPr>
              <a:pPr/>
              <a:t>27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6742113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895600" y="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tr-TR" altLang="en-US" sz="1800" b="1" i="1">
                <a:solidFill>
                  <a:srgbClr val="1491BE"/>
                </a:solidFill>
                <a:latin typeface="Trebuchet MS" panose="020B0603020202020204" pitchFamily="34" charset="0"/>
              </a:rPr>
              <a:t>ARAYÜZ</a:t>
            </a:r>
            <a:br>
              <a:rPr lang="tr-TR" altLang="en-US" sz="1800" b="1" i="1">
                <a:solidFill>
                  <a:srgbClr val="1491BE"/>
                </a:solidFill>
                <a:latin typeface="Trebuchet MS" panose="020B0603020202020204" pitchFamily="34" charset="0"/>
              </a:rPr>
            </a:br>
            <a:r>
              <a:rPr lang="tr-TR" altLang="en-US" sz="1800" b="1" i="1">
                <a:solidFill>
                  <a:srgbClr val="1491BE"/>
                </a:solidFill>
                <a:latin typeface="Trebuchet MS" panose="020B0603020202020204" pitchFamily="34" charset="0"/>
              </a:rPr>
              <a:t> Arama Sonuçları  - Not Ekleme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5418138" y="3505200"/>
            <a:ext cx="3725862" cy="758825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800" b="1"/>
              <a:t>Bu bölümden notlarınız</a:t>
            </a:r>
            <a:r>
              <a:rPr lang="tr-TR" altLang="en-US" sz="1800" b="1"/>
              <a:t>ı</a:t>
            </a:r>
            <a:r>
              <a:rPr lang="en-US" altLang="en-US" sz="1800" b="1"/>
              <a:t> düzenleyebilir ve kaydedebilirsiniz.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4879975" y="3160713"/>
            <a:ext cx="1112838" cy="306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E92E1F-D1E0-4073-8F5C-343FB074DE14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F1423A-4DA5-4D6C-97AF-42C0ABC5199B}" type="slidenum">
              <a:rPr lang="en-US" altLang="en-US" sz="900">
                <a:latin typeface="Trebuchet MS" panose="020B0603020202020204" pitchFamily="34" charset="0"/>
              </a:rPr>
              <a:pPr/>
              <a:t>28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Arama Sonuçları  - Notları Görüntüleme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5432425"/>
          </a:xfrm>
        </p:spPr>
      </p:pic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3803650" y="2622550"/>
            <a:ext cx="4954588" cy="984250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 b="1"/>
              <a:t>Kaydedilen notlarınız bu şekilde gösterilmektedir ve sonuçlarınızla birlikte kaydedilmiş olarak kalmaktadır.</a:t>
            </a:r>
            <a:r>
              <a:rPr lang="tr-TR" altLang="en-US" sz="1600" b="1"/>
              <a:t> Kişisel hesabınıza giriş yaptığınızda notlarınızı görüntüleyebilirsiniz.</a:t>
            </a:r>
            <a:endParaRPr lang="en-US" altLang="en-US" sz="1600" b="1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 flipH="1">
            <a:off x="2536825" y="3429000"/>
            <a:ext cx="1266825" cy="690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2ADDFD-43B4-42E0-850B-6AE8DD61B1C2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24411A-C62C-4CAD-B618-801354C83077}" type="slidenum">
              <a:rPr lang="en-US" altLang="en-US" sz="900">
                <a:latin typeface="Trebuchet MS" panose="020B0603020202020204" pitchFamily="34" charset="0"/>
              </a:rPr>
              <a:pPr/>
              <a:t>29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17563"/>
            <a:ext cx="9144000" cy="5432425"/>
          </a:xfrm>
        </p:spPr>
      </p:pic>
      <p:sp>
        <p:nvSpPr>
          <p:cNvPr id="43013" name="Rectangle 3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Arama Sonuçları – Konu,Yazar,Dergi sınırlaması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2266950" y="3348038"/>
            <a:ext cx="6259513" cy="925512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/>
              <a:t>Search Aid kısmından, sonuçlarınızı konuya, yazara</a:t>
            </a:r>
            <a:r>
              <a:rPr lang="tr-TR" altLang="en-US" sz="1800"/>
              <a:t> ve</a:t>
            </a:r>
            <a:r>
              <a:rPr lang="en-US" altLang="en-US" sz="1800"/>
              <a:t> dergiye göre görüntüleye</a:t>
            </a:r>
            <a:r>
              <a:rPr lang="tr-TR" altLang="en-US" sz="1800"/>
              <a:t>rek arama sonuçlarınızı sınırlandırabilirsiniz.</a:t>
            </a:r>
            <a:endParaRPr lang="en-US" altLang="en-US" sz="1800"/>
          </a:p>
        </p:txBody>
      </p:sp>
      <p:sp>
        <p:nvSpPr>
          <p:cNvPr id="43015" name="AutoShape 6"/>
          <p:cNvSpPr>
            <a:spLocks/>
          </p:cNvSpPr>
          <p:nvPr/>
        </p:nvSpPr>
        <p:spPr bwMode="auto">
          <a:xfrm>
            <a:off x="1576388" y="1816100"/>
            <a:ext cx="576262" cy="4110038"/>
          </a:xfrm>
          <a:prstGeom prst="rightBrace">
            <a:avLst>
              <a:gd name="adj1" fmla="val 59435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8E354D-B9B1-43EB-BDE7-70EA62F1F77B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279DD4-B416-4163-904E-01CBEB74A1A3}" type="slidenum">
              <a:rPr lang="en-US" altLang="en-US" sz="900">
                <a:latin typeface="Trebuchet MS" panose="020B0603020202020204" pitchFamily="34" charset="0"/>
              </a:rPr>
              <a:pPr/>
              <a:t>3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31838" y="1865313"/>
            <a:ext cx="7837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Lippincott Williams &amp; Wilkins (LWW) </a:t>
            </a:r>
            <a:r>
              <a:rPr lang="tr-TR" altLang="en-US"/>
              <a:t>tıp alanında dünyanın önde gelen yayınevlerinden biridir.Sağlık alanındaki profesyoneller ve öğrenciler için gerekli olan </a:t>
            </a:r>
          </a:p>
          <a:p>
            <a:r>
              <a:rPr lang="tr-TR" altLang="en-US"/>
              <a:t>temel bilgileri, elektronik ortamda OVID platformu  aracılığı ile kullanıma sunmaktadır. </a:t>
            </a:r>
          </a:p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DF78AF-1530-4364-B7A3-404094ED1AA0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1B40A-3631-41C7-A9F2-14E075371B8A}" type="slidenum">
              <a:rPr lang="en-US" altLang="en-US" sz="900">
                <a:latin typeface="Trebuchet MS" panose="020B0603020202020204" pitchFamily="34" charset="0"/>
              </a:rPr>
              <a:pPr/>
              <a:t>30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79463"/>
            <a:ext cx="9144000" cy="5432425"/>
          </a:xfrm>
        </p:spPr>
      </p:pic>
      <p:sp>
        <p:nvSpPr>
          <p:cNvPr id="44037" name="Rectangle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Makale Özeti Görüntüleme</a:t>
            </a:r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3381375" y="4160838"/>
            <a:ext cx="4532313" cy="650875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en-US" sz="1800" b="1"/>
              <a:t>“</a:t>
            </a:r>
            <a:r>
              <a:rPr lang="en-US" altLang="en-US" sz="1800" b="1"/>
              <a:t>View Abstract</a:t>
            </a:r>
            <a:r>
              <a:rPr lang="tr-TR" altLang="en-US" sz="1800" b="1"/>
              <a:t>”</a:t>
            </a:r>
            <a:r>
              <a:rPr lang="en-US" altLang="en-US" sz="1800" b="1"/>
              <a:t> butonuna tıklayarak </a:t>
            </a:r>
            <a:r>
              <a:rPr lang="tr-TR" altLang="en-US" sz="1800" b="1"/>
              <a:t>makale</a:t>
            </a:r>
            <a:r>
              <a:rPr lang="en-US" altLang="en-US" sz="1800" b="1"/>
              <a:t> özet</a:t>
            </a:r>
            <a:r>
              <a:rPr lang="tr-TR" altLang="en-US" sz="1800" b="1"/>
              <a:t>ini görüntüleyebilirsiniz.</a:t>
            </a:r>
            <a:r>
              <a:rPr lang="en-US" altLang="en-US" sz="1800"/>
              <a:t> </a:t>
            </a:r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 flipH="1" flipV="1">
            <a:off x="3073400" y="3390900"/>
            <a:ext cx="500063" cy="6905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gray">
          <a:xfrm>
            <a:off x="7467600" y="6635750"/>
            <a:ext cx="1524000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fld id="{0CE73D3B-AED7-4BF9-935A-722B6723AF78}" type="datetime4">
              <a:rPr lang="en-US" sz="800" i="1">
                <a:latin typeface="+mn-lt"/>
              </a:rPr>
              <a:pPr algn="r">
                <a:defRPr/>
              </a:pPr>
              <a:t>August 10, 2022</a:t>
            </a:fld>
            <a:endParaRPr lang="en-US" sz="900">
              <a:latin typeface="+mn-lt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gray">
          <a:xfrm>
            <a:off x="4343400" y="6629400"/>
            <a:ext cx="484188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CE901A2-5DB2-4B1D-B95F-E772ECDF4080}" type="slidenum">
              <a:rPr lang="en-US" altLang="en-US" sz="900">
                <a:latin typeface="Trebuchet MS" panose="020B0603020202020204" pitchFamily="34" charset="0"/>
              </a:rPr>
              <a:pPr algn="ctr"/>
              <a:t>31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A’dan Z’ye Dergileri Görüntüleme</a:t>
            </a:r>
            <a:r>
              <a:rPr lang="tr-TR" altLang="en-US" sz="1800" smtClean="0">
                <a:latin typeface="Arial" panose="020B0604020202020204" pitchFamily="34" charset="0"/>
              </a:rPr>
              <a:t> </a:t>
            </a:r>
            <a:endParaRPr lang="en-US" altLang="en-US" sz="1800" smtClean="0">
              <a:latin typeface="Arial" panose="020B0604020202020204" pitchFamily="34" charset="0"/>
            </a:endParaRPr>
          </a:p>
        </p:txBody>
      </p:sp>
      <p:pic>
        <p:nvPicPr>
          <p:cNvPr id="4506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14400"/>
            <a:ext cx="8991600" cy="5619750"/>
          </a:xfrm>
          <a:noFill/>
        </p:spPr>
      </p:pic>
      <p:sp>
        <p:nvSpPr>
          <p:cNvPr id="8" name="Rectangle 7"/>
          <p:cNvSpPr/>
          <p:nvPr/>
        </p:nvSpPr>
        <p:spPr bwMode="auto">
          <a:xfrm>
            <a:off x="0" y="2324100"/>
            <a:ext cx="1828800" cy="3048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419100" y="2705100"/>
            <a:ext cx="1866900" cy="4572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45064" name="Text Box 20"/>
          <p:cNvSpPr txBox="1">
            <a:spLocks noChangeArrowheads="1"/>
          </p:cNvSpPr>
          <p:nvPr/>
        </p:nvSpPr>
        <p:spPr bwMode="auto">
          <a:xfrm>
            <a:off x="2857500" y="2171700"/>
            <a:ext cx="3073400" cy="1014413"/>
          </a:xfrm>
          <a:prstGeom prst="rect">
            <a:avLst/>
          </a:prstGeom>
          <a:solidFill>
            <a:srgbClr val="FCD5AE">
              <a:alpha val="8117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/>
              <a:t>Aboneliğiniz olan 280 LWW Total Access dergisini ya da OVID firmasının satışını yapmış olduğu çeşitli yayınevlerine ait 1200 dergiyi </a:t>
            </a:r>
            <a:r>
              <a:rPr lang="tr-TR" altLang="en-US" sz="1200" b="1"/>
              <a:t>A’dan Z’ye listelemenizi</a:t>
            </a:r>
            <a:r>
              <a:rPr lang="tr-TR" altLang="en-US" sz="1200"/>
              <a:t> sağlar.</a:t>
            </a:r>
          </a:p>
        </p:txBody>
      </p:sp>
      <p:cxnSp>
        <p:nvCxnSpPr>
          <p:cNvPr id="45065" name="Straight Arrow Connector 21"/>
          <p:cNvCxnSpPr>
            <a:cxnSpLocks noChangeShapeType="1"/>
          </p:cNvCxnSpPr>
          <p:nvPr/>
        </p:nvCxnSpPr>
        <p:spPr bwMode="auto">
          <a:xfrm>
            <a:off x="2286000" y="2971800"/>
            <a:ext cx="684213" cy="15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51DB51A-AE98-4D34-8AC9-FB59B6B0BA6E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32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96925" y="-26988"/>
            <a:ext cx="8229600" cy="762001"/>
          </a:xfrm>
        </p:spPr>
        <p:txBody>
          <a:bodyPr/>
          <a:lstStyle/>
          <a:p>
            <a:r>
              <a:rPr lang="tr-TR" altLang="en-US" sz="1800" smtClean="0"/>
              <a:t>ARAYÜZ</a:t>
            </a:r>
            <a:r>
              <a:rPr lang="tr-TR" altLang="en-US" sz="2400" smtClean="0"/>
              <a:t> </a:t>
            </a:r>
            <a:r>
              <a:rPr lang="tr-TR" altLang="en-US" sz="2400" smtClean="0">
                <a:latin typeface="Arial" panose="020B0604020202020204" pitchFamily="34" charset="0"/>
              </a:rPr>
              <a:t/>
            </a:r>
            <a:br>
              <a:rPr lang="tr-TR" altLang="en-US" sz="2400" smtClean="0">
                <a:latin typeface="Arial" panose="020B0604020202020204" pitchFamily="34" charset="0"/>
              </a:rPr>
            </a:br>
            <a:r>
              <a:rPr lang="tr-TR" altLang="en-US" sz="1800" smtClean="0"/>
              <a:t> A-Z’ye Dergileri Görüntüleme</a:t>
            </a:r>
            <a:endParaRPr lang="en-US" altLang="en-US" sz="1800" smtClean="0"/>
          </a:p>
        </p:txBody>
      </p:sp>
      <p:pic>
        <p:nvPicPr>
          <p:cNvPr id="46084" name="Picture 4" descr="01_Journals List - Titl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7463"/>
            <a:ext cx="8077200" cy="473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C53FA5B0-472B-4EED-9661-A27A41CADED0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33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-26988"/>
            <a:ext cx="8229600" cy="762001"/>
          </a:xfrm>
        </p:spPr>
        <p:txBody>
          <a:bodyPr/>
          <a:lstStyle/>
          <a:p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A’dan Z’ye Dergileri Görüntüleme</a:t>
            </a:r>
            <a:endParaRPr lang="en-US" altLang="en-US" sz="1800" smtClean="0"/>
          </a:p>
        </p:txBody>
      </p:sp>
      <p:pic>
        <p:nvPicPr>
          <p:cNvPr id="47108" name="Picture 4" descr="01_Journals List - Titl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7463"/>
            <a:ext cx="8077200" cy="47323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09800" y="2844800"/>
            <a:ext cx="6426200" cy="32004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3721100" y="1676400"/>
            <a:ext cx="5054600" cy="1568450"/>
          </a:xfrm>
          <a:prstGeom prst="rect">
            <a:avLst/>
          </a:prstGeom>
          <a:solidFill>
            <a:srgbClr val="FCD5A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600">
                <a:cs typeface="Arial" panose="020B0604020202020204" pitchFamily="34" charset="0"/>
              </a:rPr>
              <a:t>   Ovid Dergileri 2 şekilde görüntülenmektedir:</a:t>
            </a:r>
            <a:endParaRPr lang="en-US" altLang="en-US" sz="16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sz="1600">
                <a:cs typeface="Arial" panose="020B0604020202020204" pitchFamily="34" charset="0"/>
              </a:rPr>
              <a:t>Özet görünümde, bir çok dergi birlikte görüntülenir. (Title View)</a:t>
            </a:r>
            <a:endParaRPr lang="en-US" altLang="en-US" sz="16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r-TR" altLang="en-US" sz="1600">
                <a:cs typeface="Arial" panose="020B0604020202020204" pitchFamily="34" charset="0"/>
              </a:rPr>
              <a:t>Tam görünüm modunda, dergi içeriklerinin detaylı görüntüsü sunulmaktadır. (Full View) </a:t>
            </a:r>
            <a:r>
              <a:rPr lang="en-US" altLang="en-US" sz="160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71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506788"/>
            <a:ext cx="75533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789488"/>
            <a:ext cx="7562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2451100" y="2070100"/>
            <a:ext cx="1206500" cy="1536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2628900" y="2857500"/>
            <a:ext cx="106680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969619DE-BF98-4DDB-AA76-0F6D70C56A3F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34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836613" y="11113"/>
            <a:ext cx="8229600" cy="762000"/>
          </a:xfrm>
        </p:spPr>
        <p:txBody>
          <a:bodyPr/>
          <a:lstStyle/>
          <a:p>
            <a:r>
              <a:rPr lang="tr-TR" altLang="en-US" sz="1800" smtClean="0"/>
              <a:t> A-Z’ye Dergileri Görüntüleme</a:t>
            </a:r>
            <a:r>
              <a:rPr lang="tr-TR" altLang="en-US" sz="1800" smtClean="0">
                <a:latin typeface="Arial" panose="020B0604020202020204" pitchFamily="34" charset="0"/>
              </a:rPr>
              <a:t/>
            </a:r>
            <a:br>
              <a:rPr lang="tr-TR" altLang="en-US" sz="1800" smtClean="0">
                <a:latin typeface="Arial" panose="020B0604020202020204" pitchFamily="34" charset="0"/>
              </a:rPr>
            </a:br>
            <a:r>
              <a:rPr lang="tr-TR" altLang="en-US" sz="1800" smtClean="0"/>
              <a:t>Bibliyografik Künye</a:t>
            </a:r>
            <a:endParaRPr lang="en-US" altLang="en-US" sz="1800" smtClean="0"/>
          </a:p>
        </p:txBody>
      </p:sp>
      <p:pic>
        <p:nvPicPr>
          <p:cNvPr id="48132" name="Picture 4" descr="01_Journals List - Titl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43025"/>
            <a:ext cx="3227388" cy="18923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038350" y="1803400"/>
            <a:ext cx="268288" cy="123825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746500" y="1428750"/>
            <a:ext cx="480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>
                <a:latin typeface="Trebuchet MS" panose="020B0603020202020204" pitchFamily="34" charset="0"/>
                <a:cs typeface="Arial" panose="020B0604020202020204" pitchFamily="34" charset="0"/>
              </a:rPr>
              <a:t>Dergileri A-Z’ye görüntülerken bibliyografik künye arama yapma özelliği de (find citation) bulunmaktadır.</a:t>
            </a:r>
            <a:endParaRPr lang="en-US" altLang="en-US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5" name="Picture 7" descr="Find Citation Brs Jr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330575"/>
            <a:ext cx="6386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298700" y="1866900"/>
            <a:ext cx="1524000" cy="190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E4D83AF7-A52A-4BB4-83EE-D47B3A8F34BD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35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-26988"/>
            <a:ext cx="8229600" cy="762001"/>
          </a:xfrm>
        </p:spPr>
        <p:txBody>
          <a:bodyPr/>
          <a:lstStyle/>
          <a:p>
            <a:r>
              <a:rPr lang="tr-TR" altLang="en-US" sz="1800" smtClean="0"/>
              <a:t>A-Z’ye Dergileri Görüntüleme</a:t>
            </a:r>
            <a:r>
              <a:rPr lang="tr-TR" altLang="en-US" sz="1800" smtClean="0">
                <a:latin typeface="Arial" panose="020B0604020202020204" pitchFamily="34" charset="0"/>
              </a:rPr>
              <a:t/>
            </a:r>
            <a:br>
              <a:rPr lang="tr-TR" altLang="en-US" sz="1800" smtClean="0">
                <a:latin typeface="Arial" panose="020B0604020202020204" pitchFamily="34" charset="0"/>
              </a:rPr>
            </a:br>
            <a:r>
              <a:rPr lang="tr-TR" altLang="en-US" sz="1800" smtClean="0"/>
              <a:t>Favori Dergiler Listesi</a:t>
            </a:r>
            <a:endParaRPr lang="en-US" altLang="en-US" sz="18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19400" y="2565400"/>
            <a:ext cx="5791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>
                <a:cs typeface="Arial" panose="020B0604020202020204" pitchFamily="34" charset="0"/>
              </a:rPr>
              <a:t>Favori dergilerinizi listelenize eklemek için My Favorites ikonunu kullanınız...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78600" y="4864100"/>
            <a:ext cx="9779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933825"/>
            <a:ext cx="8162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282700"/>
            <a:ext cx="23241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359400" y="3365500"/>
            <a:ext cx="1511300" cy="15113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64B53313-95D6-4AEC-B365-15F9B984FAE6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36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pic>
        <p:nvPicPr>
          <p:cNvPr id="50179" name="Picture 8" descr="01a_Drag n drop favorites - title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11300"/>
            <a:ext cx="8483600" cy="3224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0" y="52832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1800"/>
              <a:t>...Ya da eklemek istediğiniz dergiyi sürükleyerek My Favorite Journals sekmesine sürükleyiniz.</a:t>
            </a:r>
          </a:p>
          <a:p>
            <a:endParaRPr lang="en-US" altLang="en-US" sz="1800"/>
          </a:p>
        </p:txBody>
      </p:sp>
      <p:sp>
        <p:nvSpPr>
          <p:cNvPr id="6" name="Rectangle 23"/>
          <p:cNvSpPr txBox="1">
            <a:spLocks noChangeArrowheads="1"/>
          </p:cNvSpPr>
          <p:nvPr/>
        </p:nvSpPr>
        <p:spPr bwMode="auto">
          <a:xfrm>
            <a:off x="912813" y="-26988"/>
            <a:ext cx="82296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30000"/>
              </a:spcBef>
              <a:defRPr/>
            </a:pPr>
            <a:r>
              <a:rPr lang="tr-TR" sz="1800" b="1" i="1" kern="0">
                <a:solidFill>
                  <a:srgbClr val="1491BE"/>
                </a:solidFill>
                <a:latin typeface="+mj-lt"/>
                <a:ea typeface="+mj-ea"/>
                <a:cs typeface="+mj-cs"/>
              </a:rPr>
              <a:t>A-Z’ye Dergileri Görüntüleme</a:t>
            </a:r>
            <a:r>
              <a:rPr lang="tr-TR" sz="1800" b="1" i="1" kern="0">
                <a:solidFill>
                  <a:srgbClr val="1491BE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tr-TR" sz="1800" b="1" i="1" kern="0">
                <a:solidFill>
                  <a:srgbClr val="1491BE"/>
                </a:solidFill>
                <a:latin typeface="Arial" charset="0"/>
                <a:ea typeface="+mj-ea"/>
                <a:cs typeface="+mj-cs"/>
              </a:rPr>
            </a:br>
            <a:r>
              <a:rPr lang="tr-TR" sz="1800" b="1" i="1" kern="0">
                <a:solidFill>
                  <a:srgbClr val="1491BE"/>
                </a:solidFill>
                <a:latin typeface="+mj-lt"/>
                <a:ea typeface="+mj-ea"/>
                <a:cs typeface="+mj-cs"/>
              </a:rPr>
              <a:t>Favori Dergiler Listesi</a:t>
            </a:r>
            <a:endParaRPr lang="en-US" sz="1800" b="1" i="1" kern="0" dirty="0">
              <a:solidFill>
                <a:srgbClr val="1491BE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E9574941-1301-4E0F-9081-34B6F87D0E48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37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836613" y="11113"/>
            <a:ext cx="8229600" cy="762000"/>
          </a:xfrm>
        </p:spPr>
        <p:txBody>
          <a:bodyPr/>
          <a:lstStyle/>
          <a:p>
            <a:r>
              <a:rPr lang="tr-TR" altLang="en-US" sz="1800" smtClean="0"/>
              <a:t>A-Z’ye Dergileri Görüntüleme</a:t>
            </a:r>
            <a:r>
              <a:rPr lang="tr-TR" altLang="en-US" sz="1800" smtClean="0">
                <a:latin typeface="Arial" panose="020B0604020202020204" pitchFamily="34" charset="0"/>
              </a:rPr>
              <a:t/>
            </a:r>
            <a:br>
              <a:rPr lang="tr-TR" altLang="en-US" sz="1800" smtClean="0">
                <a:latin typeface="Arial" panose="020B0604020202020204" pitchFamily="34" charset="0"/>
              </a:rPr>
            </a:br>
            <a:r>
              <a:rPr lang="tr-TR" altLang="en-US" sz="1800" smtClean="0"/>
              <a:t>Favori Dergiler Listesi</a:t>
            </a:r>
            <a:endParaRPr lang="en-US" altLang="en-US" sz="1800" smtClean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41300" y="3517900"/>
            <a:ext cx="5054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u="sng">
                <a:cs typeface="Arial" panose="020B0604020202020204" pitchFamily="34" charset="0"/>
              </a:rPr>
              <a:t>My Favorite Journals</a:t>
            </a:r>
            <a:r>
              <a:rPr lang="tr-TR" altLang="en-US">
                <a:cs typeface="Arial" panose="020B0604020202020204" pitchFamily="34" charset="0"/>
              </a:rPr>
              <a:t> sekmesi ile, sık kullanılan favori dergilere sadece tek bir tıklama ile erişim sağlanmaktadır.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502400" y="3721100"/>
            <a:ext cx="2362200" cy="2362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51206" name="Picture 6" descr="01_Journals List - Title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43025"/>
            <a:ext cx="3227388" cy="18923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90500" y="1955800"/>
            <a:ext cx="660400" cy="1308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174750"/>
            <a:ext cx="23622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111500" y="3848100"/>
            <a:ext cx="3416300" cy="17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nno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31913"/>
            <a:ext cx="3241675" cy="2343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25FF805-E889-462A-9955-4669BF33C162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38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49213"/>
            <a:ext cx="8229600" cy="762000"/>
          </a:xfrm>
        </p:spPr>
        <p:txBody>
          <a:bodyPr/>
          <a:lstStyle/>
          <a:p>
            <a:r>
              <a:rPr lang="tr-TR" altLang="en-US" sz="1800" smtClean="0"/>
              <a:t>A-Z’ye Dergileri Görüntüleme</a:t>
            </a:r>
            <a:br>
              <a:rPr lang="tr-TR" altLang="en-US" sz="1800" smtClean="0"/>
            </a:br>
            <a:r>
              <a:rPr lang="tr-TR" altLang="en-US" sz="1800" smtClean="0"/>
              <a:t> Not Ekleme</a:t>
            </a:r>
            <a:endParaRPr lang="en-US" altLang="en-US" sz="1800" smtClean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975100" y="893763"/>
            <a:ext cx="4572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>
                <a:latin typeface="Trebuchet MS" panose="020B0603020202020204" pitchFamily="34" charset="0"/>
                <a:cs typeface="Arial" panose="020B0604020202020204" pitchFamily="34" charset="0"/>
              </a:rPr>
              <a:t>A-Z’ye dergileri görüntüleme sayfasında da </a:t>
            </a:r>
            <a:r>
              <a:rPr lang="en-US" altLang="en-US">
                <a:latin typeface="Trebuchet MS" panose="020B0603020202020204" pitchFamily="34" charset="0"/>
                <a:cs typeface="Arial" panose="020B0604020202020204" pitchFamily="34" charset="0"/>
              </a:rPr>
              <a:t>Annotat</a:t>
            </a:r>
            <a:r>
              <a:rPr lang="tr-TR" altLang="en-US">
                <a:cs typeface="Arial" panose="020B0604020202020204" pitchFamily="34" charset="0"/>
              </a:rPr>
              <a:t>e butonunu kullanarak</a:t>
            </a:r>
            <a:r>
              <a:rPr lang="en-US" altLang="en-US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>
                <a:cs typeface="Arial" panose="020B0604020202020204" pitchFamily="34" charset="0"/>
              </a:rPr>
              <a:t>dergi bazında kişisel notlarınızı </a:t>
            </a:r>
            <a:r>
              <a:rPr lang="tr-TR" altLang="en-US">
                <a:latin typeface="Trebuchet MS" panose="020B0603020202020204" pitchFamily="34" charset="0"/>
                <a:cs typeface="Arial" panose="020B0604020202020204" pitchFamily="34" charset="0"/>
              </a:rPr>
              <a:t>ekle</a:t>
            </a:r>
            <a:r>
              <a:rPr lang="tr-TR" altLang="en-US">
                <a:cs typeface="Arial" panose="020B0604020202020204" pitchFamily="34" charset="0"/>
              </a:rPr>
              <a:t>yebilirsiniz. (Bunun için kişisel hesabınızdan giriş yapmanız gerekmektedir.)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518400" y="4864100"/>
            <a:ext cx="889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933825"/>
            <a:ext cx="8162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6684963" y="3429000"/>
            <a:ext cx="1228725" cy="1458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59038" y="-142875"/>
            <a:ext cx="6532562" cy="817563"/>
          </a:xfrm>
        </p:spPr>
        <p:txBody>
          <a:bodyPr/>
          <a:lstStyle/>
          <a:p>
            <a:r>
              <a:rPr lang="tr-TR" altLang="en-US" sz="1800" smtClean="0"/>
              <a:t/>
            </a:r>
            <a:br>
              <a:rPr lang="tr-TR" altLang="en-US" sz="1800" smtClean="0"/>
            </a:br>
            <a:r>
              <a:rPr lang="tr-TR" altLang="en-US" sz="1800" smtClean="0"/>
              <a:t> A’dan Z’ye Dergileri Görüntüleme</a:t>
            </a:r>
            <a:br>
              <a:rPr lang="tr-TR" altLang="en-US" sz="1800" smtClean="0"/>
            </a:br>
            <a:r>
              <a:rPr lang="tr-TR" altLang="en-US" sz="1800" smtClean="0"/>
              <a:t>Dergi Sayıları ve Filtreleme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1371600"/>
            <a:ext cx="7953375" cy="4724400"/>
          </a:xfrm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98500" y="3048000"/>
            <a:ext cx="54864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731838" y="3467100"/>
            <a:ext cx="1612900" cy="2649538"/>
          </a:xfrm>
          <a:prstGeom prst="rect">
            <a:avLst/>
          </a:prstGeom>
          <a:solidFill>
            <a:srgbClr val="FFFF99">
              <a:alpha val="23921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4198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C0F3D8-A046-4CA1-AB99-74FE7EB72FA4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66BA9-9B95-4C63-8249-306B78A21C90}" type="slidenum">
              <a:rPr lang="en-US" altLang="en-US" sz="900">
                <a:latin typeface="Trebuchet MS" panose="020B0603020202020204" pitchFamily="34" charset="0"/>
              </a:rPr>
              <a:pPr/>
              <a:t>4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17412" name="Line 2"/>
          <p:cNvSpPr>
            <a:spLocks noChangeShapeType="1"/>
          </p:cNvSpPr>
          <p:nvPr/>
        </p:nvSpPr>
        <p:spPr bwMode="gray">
          <a:xfrm flipH="1">
            <a:off x="0" y="6553200"/>
            <a:ext cx="9144000" cy="0"/>
          </a:xfrm>
          <a:prstGeom prst="line">
            <a:avLst/>
          </a:prstGeom>
          <a:noFill/>
          <a:ln w="12700">
            <a:solidFill>
              <a:srgbClr val="1491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76200" y="685800"/>
            <a:ext cx="8915400" cy="0"/>
          </a:xfrm>
          <a:prstGeom prst="line">
            <a:avLst/>
          </a:prstGeom>
          <a:noFill/>
          <a:ln w="19050">
            <a:solidFill>
              <a:srgbClr val="1491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endParaRPr lang="en-US" altLang="en-US" sz="1800" smtClean="0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385763" y="1962150"/>
            <a:ext cx="84105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en-US" altLang="en-US" sz="2200"/>
              <a:t>Lippincott Williams and Wilkins (LWW) </a:t>
            </a:r>
            <a:r>
              <a:rPr lang="tr-TR" altLang="en-US" sz="2200"/>
              <a:t>yayınevine ait </a:t>
            </a:r>
            <a:r>
              <a:rPr lang="tr-TR" altLang="en-US" sz="2200" b="1"/>
              <a:t>280</a:t>
            </a:r>
            <a:r>
              <a:rPr lang="tr-TR" altLang="en-US" sz="2200"/>
              <a:t> Tıp dergisi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Tamamı tam metin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Ambargosuz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İmpakt Faktörü yüksek </a:t>
            </a:r>
            <a:r>
              <a:rPr lang="tr-TR" altLang="en-US" sz="1600"/>
              <a:t>(IF = Bir dergide çıkan makalelere son 2 sene içinde yapılan atıf sayısı / son 2 senede dergide çıkan toplam makale sayısı)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Hakemli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Güncel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Sınırsız kullanıcı 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 sz="2200"/>
              <a:t>Uzaktan erişim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None/>
            </a:pPr>
            <a:endParaRPr lang="tr-TR" altLang="en-US" sz="2200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1844675" y="779463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tr-TR" altLang="en-US" b="1">
                <a:solidFill>
                  <a:srgbClr val="1491BE"/>
                </a:solidFill>
                <a:latin typeface="Trebuchet MS" panose="020B0603020202020204" pitchFamily="34" charset="0"/>
              </a:rPr>
              <a:t>LWW TOTAL ACCESS JOURNALS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D0B5809-059A-4C88-8BAC-E08C19C4A56C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40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836613" y="11113"/>
            <a:ext cx="8229600" cy="762000"/>
          </a:xfrm>
        </p:spPr>
        <p:txBody>
          <a:bodyPr/>
          <a:lstStyle/>
          <a:p>
            <a:r>
              <a:rPr lang="tr-TR" altLang="en-US" sz="2000" smtClean="0"/>
              <a:t>ARAYÜZ</a:t>
            </a:r>
            <a:br>
              <a:rPr lang="tr-TR" altLang="en-US" sz="2000" smtClean="0"/>
            </a:br>
            <a:r>
              <a:rPr lang="tr-TR" altLang="en-US" sz="2000" smtClean="0"/>
              <a:t>İçindekiler Sayfası - Dergi İçinde Arama</a:t>
            </a:r>
            <a:endParaRPr lang="en-US" altLang="en-US" sz="2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2800" y="1357313"/>
            <a:ext cx="7524750" cy="4681537"/>
            <a:chOff x="512" y="855"/>
            <a:chExt cx="4740" cy="2949"/>
          </a:xfrm>
        </p:grpSpPr>
        <p:pic>
          <p:nvPicPr>
            <p:cNvPr id="54281" name="Picture 5" descr="04_TOC - showing 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855"/>
              <a:ext cx="4740" cy="294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82" name="Rectangle 6"/>
            <p:cNvSpPr>
              <a:spLocks noChangeArrowheads="1"/>
            </p:cNvSpPr>
            <p:nvPr/>
          </p:nvSpPr>
          <p:spPr bwMode="auto">
            <a:xfrm>
              <a:off x="535" y="1533"/>
              <a:ext cx="3685" cy="2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en-US"/>
            </a:p>
          </p:txBody>
        </p:sp>
      </p:grp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987800" y="1346200"/>
            <a:ext cx="4533900" cy="1690688"/>
          </a:xfrm>
          <a:prstGeom prst="rect">
            <a:avLst/>
          </a:prstGeom>
          <a:solidFill>
            <a:srgbClr val="FCD5A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600">
                <a:cs typeface="Arial" panose="020B0604020202020204" pitchFamily="34" charset="0"/>
              </a:rPr>
              <a:t>Dergi içinde arama yapmanın iki yolu bulunmaktadır; anahtar kelime araması (keyword search) ve gelişmiş arama (advanced search) </a:t>
            </a:r>
            <a:endParaRPr lang="en-US" altLang="en-US" sz="16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en-US" sz="1600">
                <a:cs typeface="Arial" panose="020B0604020202020204" pitchFamily="34" charset="0"/>
              </a:rPr>
              <a:t>Sadece aradığınız dergiyi ya da tüm yayınları birlikte görüntüleme seçenekleri bulunmaktadır.</a:t>
            </a:r>
            <a:endParaRPr lang="en-US" altLang="en-US" sz="1600">
              <a:cs typeface="Arial" panose="020B0604020202020204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77875" y="4519613"/>
            <a:ext cx="7791450" cy="1517650"/>
            <a:chOff x="490" y="2743"/>
            <a:chExt cx="4908" cy="956"/>
          </a:xfrm>
        </p:grpSpPr>
        <p:pic>
          <p:nvPicPr>
            <p:cNvPr id="5427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2743"/>
              <a:ext cx="4878" cy="31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8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3261"/>
              <a:ext cx="4908" cy="4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875 -0.1907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B07B7558-6A66-4E39-84FF-97D482B160BD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41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836613" y="11113"/>
            <a:ext cx="8229600" cy="762000"/>
          </a:xfrm>
        </p:spPr>
        <p:txBody>
          <a:bodyPr/>
          <a:lstStyle/>
          <a:p>
            <a:r>
              <a:rPr lang="tr-TR" altLang="en-US" sz="2000" smtClean="0"/>
              <a:t>ARAYÜZ</a:t>
            </a:r>
            <a:br>
              <a:rPr lang="tr-TR" altLang="en-US" sz="2000" smtClean="0"/>
            </a:br>
            <a:r>
              <a:rPr lang="tr-TR" altLang="en-US" sz="2000" smtClean="0"/>
              <a:t> İçindekiler Sayfası - Dergi İçinde Arama</a:t>
            </a:r>
            <a:endParaRPr lang="en-US" altLang="en-US" sz="2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2800" y="1357313"/>
            <a:ext cx="7524750" cy="4681537"/>
            <a:chOff x="512" y="855"/>
            <a:chExt cx="4740" cy="2949"/>
          </a:xfrm>
        </p:grpSpPr>
        <p:pic>
          <p:nvPicPr>
            <p:cNvPr id="55308" name="Picture 5" descr="04_TOC - showing 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855"/>
              <a:ext cx="4740" cy="294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9" name="Rectangle 6"/>
            <p:cNvSpPr>
              <a:spLocks noChangeArrowheads="1"/>
            </p:cNvSpPr>
            <p:nvPr/>
          </p:nvSpPr>
          <p:spPr bwMode="auto">
            <a:xfrm>
              <a:off x="535" y="1533"/>
              <a:ext cx="3685" cy="2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77875" y="4519613"/>
            <a:ext cx="7791450" cy="1517650"/>
            <a:chOff x="490" y="2743"/>
            <a:chExt cx="4908" cy="956"/>
          </a:xfrm>
        </p:grpSpPr>
        <p:pic>
          <p:nvPicPr>
            <p:cNvPr id="5530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2743"/>
              <a:ext cx="4878" cy="31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30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3261"/>
              <a:ext cx="4908" cy="43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302" name="Text Box 11"/>
          <p:cNvSpPr txBox="1">
            <a:spLocks noChangeArrowheads="1"/>
          </p:cNvSpPr>
          <p:nvPr/>
        </p:nvSpPr>
        <p:spPr bwMode="auto">
          <a:xfrm>
            <a:off x="3457575" y="1123950"/>
            <a:ext cx="2266950" cy="1200150"/>
          </a:xfrm>
          <a:prstGeom prst="rect">
            <a:avLst/>
          </a:prstGeom>
          <a:solidFill>
            <a:srgbClr val="FCD5A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800"/>
              <a:t>İçindekiler sayfasında, Advanced Search yapıldığı zaman...</a:t>
            </a:r>
          </a:p>
        </p:txBody>
      </p:sp>
      <p:sp>
        <p:nvSpPr>
          <p:cNvPr id="55303" name="Text Box 12"/>
          <p:cNvSpPr txBox="1">
            <a:spLocks noChangeArrowheads="1"/>
          </p:cNvSpPr>
          <p:nvPr/>
        </p:nvSpPr>
        <p:spPr bwMode="auto">
          <a:xfrm>
            <a:off x="8089900" y="3817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55304" name="Text Box 14"/>
          <p:cNvSpPr txBox="1">
            <a:spLocks noChangeArrowheads="1"/>
          </p:cNvSpPr>
          <p:nvPr/>
        </p:nvSpPr>
        <p:spPr bwMode="auto">
          <a:xfrm>
            <a:off x="4802188" y="3467100"/>
            <a:ext cx="2457450" cy="1200150"/>
          </a:xfrm>
          <a:prstGeom prst="rect">
            <a:avLst/>
          </a:prstGeom>
          <a:solidFill>
            <a:srgbClr val="FCD5AE"/>
          </a:solidFill>
          <a:ln w="9525">
            <a:solidFill>
              <a:srgbClr val="FB563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800"/>
              <a:t>...görüntüdeki sekmeler kullanılarak gelişmiş arama yapılmaktadır.</a:t>
            </a:r>
          </a:p>
        </p:txBody>
      </p:sp>
      <p:sp>
        <p:nvSpPr>
          <p:cNvPr id="55305" name="Line 16"/>
          <p:cNvSpPr>
            <a:spLocks noChangeShapeType="1"/>
          </p:cNvSpPr>
          <p:nvPr/>
        </p:nvSpPr>
        <p:spPr bwMode="auto">
          <a:xfrm flipH="1">
            <a:off x="4533900" y="4695825"/>
            <a:ext cx="1074738" cy="730250"/>
          </a:xfrm>
          <a:prstGeom prst="line">
            <a:avLst/>
          </a:prstGeom>
          <a:noFill/>
          <a:ln w="9525">
            <a:solidFill>
              <a:srgbClr val="FB563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875 -0.1907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45F70731-AAA2-4957-9C34-056C5E25A5D7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42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874713" y="11113"/>
            <a:ext cx="8229600" cy="762000"/>
          </a:xfrm>
        </p:spPr>
        <p:txBody>
          <a:bodyPr/>
          <a:lstStyle/>
          <a:p>
            <a:r>
              <a:rPr lang="tr-TR" altLang="en-US" sz="2000" smtClean="0"/>
              <a:t>ARAYÜZ</a:t>
            </a:r>
            <a:br>
              <a:rPr lang="tr-TR" altLang="en-US" sz="2000" smtClean="0"/>
            </a:br>
            <a:r>
              <a:rPr lang="tr-TR" altLang="en-US" sz="2000" smtClean="0"/>
              <a:t> İçindekiler Sayfası</a:t>
            </a:r>
            <a:endParaRPr lang="en-US" altLang="en-US" sz="2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8513" y="1357313"/>
            <a:ext cx="7539037" cy="4743450"/>
            <a:chOff x="503" y="855"/>
            <a:chExt cx="4749" cy="2988"/>
          </a:xfrm>
        </p:grpSpPr>
        <p:pic>
          <p:nvPicPr>
            <p:cNvPr id="56329" name="Picture 5" descr="04_TOC - showing 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855"/>
              <a:ext cx="4740" cy="294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0" name="Rectangle 6"/>
            <p:cNvSpPr>
              <a:spLocks noChangeArrowheads="1"/>
            </p:cNvSpPr>
            <p:nvPr/>
          </p:nvSpPr>
          <p:spPr bwMode="auto">
            <a:xfrm>
              <a:off x="503" y="2037"/>
              <a:ext cx="989" cy="180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en-US"/>
            </a:p>
          </p:txBody>
        </p:sp>
      </p:grp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58800" y="3568700"/>
            <a:ext cx="5778500" cy="1201738"/>
          </a:xfrm>
          <a:prstGeom prst="rect">
            <a:avLst/>
          </a:prstGeom>
          <a:solidFill>
            <a:srgbClr val="FCD5A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600">
                <a:cs typeface="Arial" panose="020B0604020202020204" pitchFamily="34" charset="0"/>
              </a:rPr>
              <a:t>İçindekiler sayfasında (Table of Contents) iki ekran kutucuğu bulunmaktadır.</a:t>
            </a:r>
            <a:endParaRPr lang="en-US" altLang="en-US" sz="160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en-US" sz="1600" u="sng">
                <a:cs typeface="Arial" panose="020B0604020202020204" pitchFamily="34" charset="0"/>
              </a:rPr>
              <a:t>Journal Information</a:t>
            </a:r>
            <a:r>
              <a:rPr lang="tr-TR" altLang="en-US" sz="1600">
                <a:cs typeface="Arial" panose="020B0604020202020204" pitchFamily="34" charset="0"/>
              </a:rPr>
              <a:t> sekmesi; yayınevi, yayın yılı ve yazar bilgilerini içermektedir...</a:t>
            </a:r>
            <a:endParaRPr lang="en-US" altLang="en-US" sz="16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189038"/>
            <a:ext cx="2011363" cy="4860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6705600" y="1193800"/>
            <a:ext cx="1854200" cy="13716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56328" name="Line 11"/>
          <p:cNvSpPr>
            <a:spLocks noChangeShapeType="1"/>
          </p:cNvSpPr>
          <p:nvPr/>
        </p:nvSpPr>
        <p:spPr bwMode="auto">
          <a:xfrm flipV="1">
            <a:off x="4187825" y="1431925"/>
            <a:ext cx="2497138" cy="2073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26528 -0.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  <p:bldP spid="1198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419600" y="6381750"/>
            <a:ext cx="457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1028AE-3C3F-458F-A478-52574A7A2A01}" type="slidenum">
              <a:rPr lang="en-US" altLang="en-US" sz="140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ctr" eaLnBrk="1" hangingPunct="1"/>
              <a:t>43</a:t>
            </a:fld>
            <a:endParaRPr lang="en-US" altLang="en-US" sz="1400">
              <a:solidFill>
                <a:schemeClr val="bg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smtClean="0"/>
              <a:t>ARAYÜZ</a:t>
            </a:r>
            <a:br>
              <a:rPr lang="tr-TR" altLang="en-US" sz="2000" smtClean="0"/>
            </a:br>
            <a:r>
              <a:rPr lang="tr-TR" altLang="en-US" sz="2000" smtClean="0"/>
              <a:t> İçindekiler Sayfası</a:t>
            </a:r>
            <a:endParaRPr lang="en-US" altLang="en-US" sz="2000" smtClean="0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646113" y="1395413"/>
            <a:ext cx="3016250" cy="1901825"/>
            <a:chOff x="503" y="855"/>
            <a:chExt cx="4749" cy="2988"/>
          </a:xfrm>
        </p:grpSpPr>
        <p:pic>
          <p:nvPicPr>
            <p:cNvPr id="57353" name="Picture 5" descr="04_TOC - showing 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855"/>
              <a:ext cx="4740" cy="294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354" name="Rectangle 6"/>
            <p:cNvSpPr>
              <a:spLocks noChangeArrowheads="1"/>
            </p:cNvSpPr>
            <p:nvPr/>
          </p:nvSpPr>
          <p:spPr bwMode="auto">
            <a:xfrm>
              <a:off x="503" y="2037"/>
              <a:ext cx="989" cy="180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tr-TR" altLang="en-US"/>
            </a:p>
          </p:txBody>
        </p:sp>
      </p:grp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58800" y="3619500"/>
            <a:ext cx="5778500" cy="1079500"/>
          </a:xfrm>
          <a:prstGeom prst="rect">
            <a:avLst/>
          </a:prstGeom>
          <a:solidFill>
            <a:srgbClr val="FCD5A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1600">
                <a:cs typeface="Arial" panose="020B0604020202020204" pitchFamily="34" charset="0"/>
              </a:rPr>
              <a:t> ... </a:t>
            </a:r>
            <a:r>
              <a:rPr lang="tr-TR" altLang="en-US" sz="1600" u="sng">
                <a:cs typeface="Arial" panose="020B0604020202020204" pitchFamily="34" charset="0"/>
              </a:rPr>
              <a:t>The Journal Issue List</a:t>
            </a:r>
            <a:r>
              <a:rPr lang="tr-TR" altLang="en-US" sz="1600">
                <a:cs typeface="Arial" panose="020B0604020202020204" pitchFamily="34" charset="0"/>
              </a:rPr>
              <a:t> içerisinde; belirli dergi yayınlarının saptanmasına imkan veren tarih bilgileri ve linkler bulunmaktadır. Bu linklere bir sefer tıklanınca inaktif duruma geçmektedirler.  </a:t>
            </a:r>
            <a:endParaRPr lang="en-US" altLang="en-US" sz="1600">
              <a:cs typeface="Arial" panose="020B0604020202020204" pitchFamily="34" charset="0"/>
            </a:endParaRPr>
          </a:p>
        </p:txBody>
      </p:sp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1189038"/>
            <a:ext cx="2011363" cy="48609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6705600" y="2565400"/>
            <a:ext cx="1854200" cy="34798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57352" name="Line 10"/>
          <p:cNvSpPr>
            <a:spLocks noChangeShapeType="1"/>
          </p:cNvSpPr>
          <p:nvPr/>
        </p:nvSpPr>
        <p:spPr bwMode="auto">
          <a:xfrm flipV="1">
            <a:off x="3467100" y="2781300"/>
            <a:ext cx="3225800" cy="952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 animBg="1"/>
      <p:bldP spid="1228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Dergi Sayıları için RSS ve E-mail alarmı kurma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8372" name="Rectangle 12"/>
          <p:cNvSpPr>
            <a:spLocks noChangeArrowheads="1"/>
          </p:cNvSpPr>
          <p:nvPr/>
        </p:nvSpPr>
        <p:spPr bwMode="auto">
          <a:xfrm>
            <a:off x="7299325" y="2546350"/>
            <a:ext cx="1304925" cy="2301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2036763" y="2681288"/>
            <a:ext cx="2843212" cy="1079500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1600"/>
              <a:t>E-mail alarmı kurarak bir derginin yeni sayıları çıktığında size email ile bildirilmesini sağlayabilirsiniz.</a:t>
            </a:r>
          </a:p>
        </p:txBody>
      </p:sp>
      <p:sp>
        <p:nvSpPr>
          <p:cNvPr id="405514" name="Text Box 10"/>
          <p:cNvSpPr txBox="1">
            <a:spLocks noChangeArrowheads="1"/>
          </p:cNvSpPr>
          <p:nvPr/>
        </p:nvSpPr>
        <p:spPr bwMode="auto">
          <a:xfrm>
            <a:off x="4418013" y="5103813"/>
            <a:ext cx="3033712" cy="1079500"/>
          </a:xfrm>
          <a:prstGeom prst="rect">
            <a:avLst/>
          </a:prstGeom>
          <a:solidFill>
            <a:srgbClr val="FFCC99">
              <a:alpha val="8313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1600"/>
              <a:t>İstediğiniz e-derginin İçindekiler sayfasını </a:t>
            </a:r>
            <a:r>
              <a:rPr lang="tr-TR" altLang="en-US" sz="1600" b="1"/>
              <a:t>RSS </a:t>
            </a:r>
            <a:r>
              <a:rPr lang="tr-TR" altLang="en-US" sz="1600"/>
              <a:t>özelliği ile yeni eklenen içeriği kolaylıkla takip edebilirsiniz.</a:t>
            </a:r>
            <a:endParaRPr lang="en-US" altLang="en-US" sz="1600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 flipV="1">
            <a:off x="5224463" y="4503738"/>
            <a:ext cx="1306512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 flipV="1">
            <a:off x="4918075" y="2660650"/>
            <a:ext cx="2457450" cy="384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8" grpId="0" animBg="1"/>
      <p:bldP spid="4055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A1F463-AC6B-4589-AF91-52569C075BAF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8DCD42-D911-42ED-9283-DD975843E5E1}" type="slidenum">
              <a:rPr lang="en-US" altLang="en-US" sz="900">
                <a:latin typeface="Trebuchet MS" panose="020B0603020202020204" pitchFamily="34" charset="0"/>
              </a:rPr>
              <a:pPr/>
              <a:t>45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5432425"/>
          </a:xfrm>
        </p:spPr>
      </p:pic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713" y="2546350"/>
            <a:ext cx="3640137" cy="2139950"/>
          </a:xfrm>
          <a:prstGeom prst="rect">
            <a:avLst/>
          </a:prstGeom>
          <a:noFill/>
          <a:effectLst>
            <a:outerShdw dist="107763" dir="8100000" algn="ctr" rotWithShape="0">
              <a:srgbClr val="808080"/>
            </a:outerShdw>
          </a:effectLst>
        </p:spPr>
      </p:pic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309563" y="5537200"/>
            <a:ext cx="3762375" cy="925513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800"/>
              <a:t>RSS ‘ye üye olduğunuzda otomatik olarak “sık kullanılanlar”ınıza eklenir.</a:t>
            </a: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69938" y="4735513"/>
            <a:ext cx="1458912" cy="46672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 b="1"/>
              <a:t>Mozilla – Firefox 3.0 versiyonu</a:t>
            </a:r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4264025" y="4735513"/>
            <a:ext cx="2689225" cy="284162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200" b="1"/>
              <a:t>Internet Explorer 7.0  versiyonu</a:t>
            </a:r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 flipV="1">
            <a:off x="3227388" y="4965700"/>
            <a:ext cx="998537" cy="5762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 flipH="1" flipV="1">
            <a:off x="2306638" y="4965700"/>
            <a:ext cx="920750" cy="5762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Rectangle 10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 Dergileri RSS’ye ekleme (Firefox 3.0 ve IE 7.0)</a:t>
            </a:r>
          </a:p>
        </p:txBody>
      </p:sp>
      <p:sp>
        <p:nvSpPr>
          <p:cNvPr id="59404" name="Text Box 11"/>
          <p:cNvSpPr txBox="1">
            <a:spLocks noChangeArrowheads="1"/>
          </p:cNvSpPr>
          <p:nvPr/>
        </p:nvSpPr>
        <p:spPr bwMode="auto">
          <a:xfrm>
            <a:off x="4572000" y="1662113"/>
            <a:ext cx="3725863" cy="590550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en-US" sz="1600" b="1"/>
              <a:t>RSS ’ye kolaylıkla abone olabilirsiniz.</a:t>
            </a:r>
            <a:endParaRPr lang="en-US" altLang="en-US" sz="1600" b="1"/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 flipH="1" flipV="1">
            <a:off x="3035300" y="2200275"/>
            <a:ext cx="142081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21DD71-B490-4640-ABE7-0BA990E4DB67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38A942-04FE-40A9-9EA7-2FC649E7F60E}" type="slidenum">
              <a:rPr lang="en-US" altLang="en-US" sz="900">
                <a:latin typeface="Trebuchet MS" panose="020B0603020202020204" pitchFamily="34" charset="0"/>
              </a:rPr>
              <a:pPr/>
              <a:t>46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en-US" smtClean="0"/>
          </a:p>
        </p:txBody>
      </p:sp>
      <p:sp>
        <p:nvSpPr>
          <p:cNvPr id="60421" name="Rectangle 4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ARAYÜZ</a:t>
            </a:r>
            <a:br>
              <a:rPr lang="tr-TR" altLang="en-US" sz="1800" smtClean="0"/>
            </a:br>
            <a:r>
              <a:rPr lang="tr-TR" altLang="en-US" sz="1800" smtClean="0"/>
              <a:t>RSS görüntüleme</a:t>
            </a:r>
          </a:p>
        </p:txBody>
      </p:sp>
      <p:pic>
        <p:nvPicPr>
          <p:cNvPr id="421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779463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193675" y="1892300"/>
            <a:ext cx="3725863" cy="34607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en-US" sz="1600" b="1"/>
              <a:t>Mozilla Firefox RSS görünümü</a:t>
            </a:r>
            <a:endParaRPr lang="en-US" altLang="en-US" sz="1600" b="1"/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4918075" y="1700213"/>
            <a:ext cx="2189163" cy="3687762"/>
          </a:xfrm>
          <a:prstGeom prst="rect">
            <a:avLst/>
          </a:prstGeom>
          <a:solidFill>
            <a:srgbClr val="FFFF99">
              <a:alpha val="34117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tr-TR" altLang="en-US"/>
          </a:p>
        </p:txBody>
      </p:sp>
      <p:pic>
        <p:nvPicPr>
          <p:cNvPr id="4218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2420938" y="1624013"/>
            <a:ext cx="3725862" cy="346075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en-US" sz="1600" b="1"/>
              <a:t>Internet Explorer RSS görünümü</a:t>
            </a:r>
            <a:endParaRPr lang="en-US" altLang="en-US" sz="1600" b="1"/>
          </a:p>
        </p:txBody>
      </p:sp>
      <p:pic>
        <p:nvPicPr>
          <p:cNvPr id="4218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838450"/>
            <a:ext cx="643096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9" name="Line 11"/>
          <p:cNvSpPr>
            <a:spLocks noChangeShapeType="1"/>
          </p:cNvSpPr>
          <p:nvPr/>
        </p:nvSpPr>
        <p:spPr bwMode="auto">
          <a:xfrm>
            <a:off x="1614488" y="1700213"/>
            <a:ext cx="730250" cy="10763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4" grpId="0" animBg="1"/>
      <p:bldP spid="421895" grpId="0" animBg="1"/>
      <p:bldP spid="42189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A3F5AF-B3F7-4A6C-86CF-AFF431799822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1688C4-8CC1-43A6-840A-5A1B2E65E295}" type="slidenum">
              <a:rPr lang="en-US" altLang="en-US" sz="900">
                <a:latin typeface="Trebuchet MS" panose="020B0603020202020204" pitchFamily="34" charset="0"/>
              </a:rPr>
              <a:pPr/>
              <a:t>47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ERİŞİM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009650"/>
            <a:ext cx="7953375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/>
              <a:t>Erişim 2 yolla sağlanmaktadır: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/>
              <a:t>1- Üniversitenizin IP numaraları üzerinden: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/>
              <a:t>Erişim adresi: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/>
              <a:t>Yeni adres: </a:t>
            </a:r>
            <a:r>
              <a:rPr lang="tr-TR" altLang="en-US" smtClean="0">
                <a:hlinkClick r:id="rId3" tooltip="http://ovidsp.ovid.com/autologin"/>
              </a:rPr>
              <a:t>http://ovidsp.ovid.com/autologin</a:t>
            </a:r>
            <a:r>
              <a:rPr lang="tr-TR" altLang="en-US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/>
              <a:t>2- Şifreyle uzaktan (üniversite dışından) erişim: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>
                <a:hlinkClick r:id="rId4"/>
              </a:rPr>
              <a:t>http://ovidsp.ovid.com</a:t>
            </a:r>
            <a:endParaRPr lang="tr-TR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/>
              <a:t>Üniversitenize özel kullanıcı adı ve şifresini kütüphanenizden öğrenebilirsiniz.</a:t>
            </a:r>
            <a:endParaRPr lang="tr-TR" altLang="en-US" sz="2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FBE15D-EBD7-437A-B2CA-424A8BCE2296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67D469-07F3-463F-87C7-1141BF3D9FED}" type="slidenum">
              <a:rPr lang="en-US" altLang="en-US" sz="900">
                <a:latin typeface="Trebuchet MS" panose="020B0603020202020204" pitchFamily="34" charset="0"/>
              </a:rPr>
              <a:pPr/>
              <a:t>48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Gemini LTD Web Sayfası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739900"/>
            <a:ext cx="7953375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en-US" smtClean="0">
                <a:hlinkClick r:id="rId3"/>
              </a:rPr>
              <a:t>http://www.geminiltd.com.tr/icerik.asp?konu=urunler&amp;id=135&amp;tip=1&amp;konu_baslik=Elektronik%20Kaynaklar</a:t>
            </a:r>
            <a:r>
              <a:rPr lang="tr-TR" altLang="en-US" smtClean="0"/>
              <a:t> </a:t>
            </a:r>
          </a:p>
          <a:p>
            <a:pPr eaLnBrk="1" hangingPunct="1"/>
            <a:r>
              <a:rPr lang="tr-TR" altLang="en-US" smtClean="0"/>
              <a:t>Dergi Listesi</a:t>
            </a:r>
          </a:p>
          <a:p>
            <a:pPr eaLnBrk="1" hangingPunct="1"/>
            <a:r>
              <a:rPr lang="tr-TR" altLang="en-US" smtClean="0"/>
              <a:t>Sunum</a:t>
            </a:r>
          </a:p>
          <a:p>
            <a:pPr eaLnBrk="1" hangingPunct="1"/>
            <a:r>
              <a:rPr lang="tr-TR" altLang="en-US" smtClean="0"/>
              <a:t>Referans listesi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en-US" smtClean="0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69875" y="4927600"/>
            <a:ext cx="8220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07988"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http://www.ulakbim.gov.tr/cabim/ekual/veritabani/univ_vt.uhtml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0A5A36-8433-45E7-A3B1-9C1444AA661B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A02411-884D-4F33-85AD-9D8B3B33E97E}" type="slidenum">
              <a:rPr lang="en-US" altLang="en-US" sz="900">
                <a:latin typeface="Trebuchet MS" panose="020B0603020202020204" pitchFamily="34" charset="0"/>
              </a:rPr>
              <a:pPr/>
              <a:t>5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gray">
          <a:xfrm flipH="1">
            <a:off x="0" y="6553200"/>
            <a:ext cx="9144000" cy="0"/>
          </a:xfrm>
          <a:prstGeom prst="line">
            <a:avLst/>
          </a:prstGeom>
          <a:noFill/>
          <a:ln w="12700">
            <a:solidFill>
              <a:srgbClr val="1491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3"/>
          <p:cNvSpPr>
            <a:spLocks noChangeShapeType="1"/>
          </p:cNvSpPr>
          <p:nvPr/>
        </p:nvSpPr>
        <p:spPr bwMode="auto">
          <a:xfrm>
            <a:off x="76200" y="685800"/>
            <a:ext cx="8915400" cy="0"/>
          </a:xfrm>
          <a:prstGeom prst="line">
            <a:avLst/>
          </a:prstGeom>
          <a:noFill/>
          <a:ln w="19050">
            <a:solidFill>
              <a:srgbClr val="1491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endParaRPr lang="en-US" altLang="en-US" sz="1800" smtClean="0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385763" y="723900"/>
            <a:ext cx="8410575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491BE"/>
              </a:buClr>
              <a:buFont typeface="Wingdings" panose="05000000000000000000" pitchFamily="2" charset="2"/>
              <a:buNone/>
            </a:pPr>
            <a:endParaRPr lang="tr-TR" altLang="en-US" sz="2200"/>
          </a:p>
          <a:p>
            <a:pPr>
              <a:buClr>
                <a:srgbClr val="1491BE"/>
              </a:buClr>
              <a:buFont typeface="Wingdings" panose="05000000000000000000" pitchFamily="2" charset="2"/>
              <a:buNone/>
            </a:pPr>
            <a:endParaRPr lang="tr-TR" altLang="en-US"/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/>
              <a:t>Anahtar kelime ile arama yapıldığında, makalelerdeki tüm kelime, grafik, resimler taranır.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None/>
            </a:pPr>
            <a:endParaRPr lang="tr-TR" altLang="en-US"/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/>
              <a:t>MEDLINE’a OVID platformundan ücretsiz erişim (1950-günümüze)</a:t>
            </a:r>
          </a:p>
          <a:p>
            <a:pPr>
              <a:buClr>
                <a:srgbClr val="1491BE"/>
              </a:buClr>
            </a:pPr>
            <a:endParaRPr lang="tr-TR" altLang="en-US"/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/>
              <a:t>Verilen linkler sayesinde MEDLINE içindeki makalelerin tam metinlerine, EKUAL kapsamında abonelik verilen Taylor and Francis, EbscoHOST, BMJ Online Journals ve Science Direct veritabanlarından erişim münkün olmaktadır. ,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endParaRPr lang="tr-TR" altLang="en-US"/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r>
              <a:rPr lang="tr-TR" altLang="en-US"/>
              <a:t>319 Open Access dergisine OVID platformundan erişim</a:t>
            </a:r>
            <a:endParaRPr lang="en-US" altLang="en-US"/>
          </a:p>
          <a:p>
            <a:pPr>
              <a:buClr>
                <a:srgbClr val="1491BE"/>
              </a:buClr>
              <a:buFont typeface="Wingdings" panose="05000000000000000000" pitchFamily="2" charset="2"/>
              <a:buNone/>
            </a:pPr>
            <a:r>
              <a:rPr lang="tr-TR" altLang="en-US"/>
              <a:t>(MEDLINE içinde tarama yaptığınızda çıkan “Full Text” dergiler open access dergileridir.)</a:t>
            </a:r>
          </a:p>
          <a:p>
            <a:pPr>
              <a:buClr>
                <a:srgbClr val="1491BE"/>
              </a:buClr>
              <a:buFont typeface="Wingdings" panose="05000000000000000000" pitchFamily="2" charset="2"/>
              <a:buChar char="§"/>
            </a:pPr>
            <a:endParaRPr lang="en-US" altLang="en-US"/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1844675" y="779463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tr-TR" altLang="en-US" b="1">
                <a:solidFill>
                  <a:srgbClr val="1491BE"/>
                </a:solidFill>
                <a:latin typeface="Trebuchet MS" panose="020B0603020202020204" pitchFamily="34" charset="0"/>
              </a:rPr>
              <a:t>LWW TOTAL ACCESS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BA7B7E-C657-4F43-97FC-5F33E4B859E5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C7A82-8624-440F-9FE6-685B36CD2390}" type="slidenum">
              <a:rPr lang="en-US" altLang="en-US" sz="900">
                <a:latin typeface="Trebuchet MS" panose="020B0603020202020204" pitchFamily="34" charset="0"/>
              </a:rPr>
              <a:pPr/>
              <a:t>6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355725"/>
            <a:ext cx="2687637" cy="5684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1800" b="1" u="sng" smtClean="0">
                <a:latin typeface="Arial" panose="020B0604020202020204" pitchFamily="34" charset="0"/>
              </a:rPr>
              <a:t>İçerdiği konular</a:t>
            </a:r>
            <a:r>
              <a:rPr lang="tr-TR" altLang="en-US" sz="1800" u="sng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1800" u="sng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Hemşirelik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Genel Tıp Konuları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Patoloji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Dermatoloji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Onkoloji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Adli Tıp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Psikiyatri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Plastik Cerrahi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Oftalmoloji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Anestezi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smtClean="0">
                <a:latin typeface="Arial" panose="020B0604020202020204" pitchFamily="34" charset="0"/>
              </a:rPr>
              <a:t>Nükleer Tıp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1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800" smtClean="0">
              <a:latin typeface="Arial" panose="020B0604020202020204" pitchFamily="34" charset="0"/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endParaRPr lang="en-US" altLang="en-US" sz="1800" smtClean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gray">
          <a:xfrm>
            <a:off x="4956175" y="1701800"/>
            <a:ext cx="48768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None/>
            </a:pPr>
            <a:endParaRPr lang="tr-TR" altLang="en-US" sz="1800" u="sng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Genel Cerrahi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Nöroloji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Farmakoloji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Ortopedi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Kardiyoloji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Jinekoloji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Üroloji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Pediatri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Romatoloji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Beslenme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800"/>
              <a:t>...ve daha pek çok konu alanı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endParaRPr lang="tr-TR" altLang="en-US" sz="18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endParaRPr lang="tr-T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44CF47-5FC4-456B-9D6A-BAE505125561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DAE748-2DF6-41DA-9715-0E8400F95075}" type="slidenum">
              <a:rPr lang="en-US" altLang="en-US" sz="900">
                <a:latin typeface="Trebuchet MS" panose="020B0603020202020204" pitchFamily="34" charset="0"/>
              </a:rPr>
              <a:pPr/>
              <a:t>7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817563"/>
            <a:ext cx="4070350" cy="5926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 sz="1600" b="1" u="sng" smtClean="0">
                <a:latin typeface="Arial" panose="020B0604020202020204" pitchFamily="34" charset="0"/>
              </a:rPr>
              <a:t>İçerdiği dergilerden bazıları: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1600" b="1" u="sng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Annals of Surgery (IF: 7,677)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Anesthesia &amp; Analgesia (IF: 2,131)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Stroke (IF: 5,391)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Spine (IF: 2,351)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AIDS (IF: 5,632)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Anesthesiology (IF: 4,207)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Annals of Plastic Surgery (IF: 1,027)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Critical Care Medicine (IF: 6,599)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Circulation (IF: 10,940)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Clinical Neuropharmacology (IF: 2,323)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Clinical Nuclear Medicine (IF: 2.217)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1600" b="1" smtClean="0">
                <a:latin typeface="Arial" panose="020B0604020202020204" pitchFamily="34" charset="0"/>
              </a:rPr>
              <a:t>Plastic &amp; Reconstructive Surgery (IF: 1,864)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16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altLang="en-US" sz="1600" b="1" smtClean="0">
              <a:latin typeface="Arial" panose="020B0604020202020204" pitchFamily="34" charset="0"/>
            </a:endParaRP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endParaRPr lang="en-US" altLang="en-US" sz="1800" smtClean="0"/>
          </a:p>
        </p:txBody>
      </p:sp>
      <p:pic>
        <p:nvPicPr>
          <p:cNvPr id="20486" name="Picture 6" descr="str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855663"/>
            <a:ext cx="1133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nals of s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893763"/>
            <a:ext cx="12303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sp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584450"/>
            <a:ext cx="113506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AI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2584450"/>
            <a:ext cx="11398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co pediatr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235450"/>
            <a:ext cx="10890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4" descr="neu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4159250"/>
            <a:ext cx="1227137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6" descr="ob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855663"/>
            <a:ext cx="12366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ret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622550"/>
            <a:ext cx="11811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9" descr="hyp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4311650"/>
            <a:ext cx="100806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C060FF-DDBD-4FC2-832C-0A036D372790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9D8A04-D369-4D10-8C8B-4E2B8007232B}" type="slidenum">
              <a:rPr lang="en-US" altLang="en-US" sz="900">
                <a:latin typeface="Trebuchet MS" panose="020B0603020202020204" pitchFamily="34" charset="0"/>
              </a:rPr>
              <a:pPr/>
              <a:t>8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endParaRPr lang="en-US" altLang="en-US" sz="180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9563" y="1123950"/>
            <a:ext cx="4070350" cy="50704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1400" b="1" u="sng" smtClean="0"/>
              <a:t>İçerdiği dergilerden bazıları:</a:t>
            </a:r>
          </a:p>
          <a:p>
            <a:pPr eaLnBrk="1" hangingPunct="1">
              <a:lnSpc>
                <a:spcPct val="80000"/>
              </a:lnSpc>
            </a:pPr>
            <a:endParaRPr lang="tr-TR" altLang="en-US" sz="1400" b="1" u="sng" smtClean="0"/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Genetics In Medicine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Hypertension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International Ophthalmology Clinics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400" smtClean="0"/>
              <a:t> </a:t>
            </a:r>
            <a:r>
              <a:rPr lang="tr-TR" altLang="en-US" sz="1400" b="1" smtClean="0"/>
              <a:t>Investigative Radiology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b="1" smtClean="0"/>
              <a:t>Journal of the American Academy of Child &amp; Adolescent Psych</a:t>
            </a:r>
            <a:endParaRPr lang="tr-TR" altLang="en-US" sz="1400" b="1" smtClean="0"/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Journal of Hypertension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b="1" smtClean="0"/>
              <a:t>Journal of Pediatric Gastroenterology and Nutrition</a:t>
            </a:r>
            <a:endParaRPr lang="tr-TR" altLang="en-US" sz="1400" b="1" smtClean="0"/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Journal of Pediatric Hematology/Oncology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b="1" smtClean="0"/>
              <a:t>Journal of Public Health Management and Practice</a:t>
            </a:r>
            <a:endParaRPr lang="tr-TR" altLang="en-US" sz="1400" b="1" smtClean="0"/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Current Opinion in Neurology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Current Opinion in Pediatrics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400" b="1" smtClean="0"/>
              <a:t>Current Opinion in Cardiology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b="1" smtClean="0"/>
              <a:t>Current Opinion in Allergy and Clinical Immunology</a:t>
            </a:r>
            <a:endParaRPr lang="tr-TR" altLang="en-US" sz="1400" b="1" smtClean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gray">
          <a:xfrm>
            <a:off x="4802188" y="1123950"/>
            <a:ext cx="407035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None/>
            </a:pPr>
            <a:endParaRPr lang="tr-TR" altLang="en-US" sz="1400" b="1" u="sng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400" b="1">
                <a:latin typeface="Trebuchet MS" panose="020B0603020202020204" pitchFamily="34" charset="0"/>
              </a:rPr>
              <a:t>Journal of Pediatric Orthopaedics, Part B</a:t>
            </a:r>
            <a:endParaRPr lang="tr-TR" altLang="en-US" sz="14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Journal of Pediatric Orthopaedics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Medicine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NeuroReport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Menopause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Pediatric Critical Care Medicine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Plastic &amp; Reconstructive Surgery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Retina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Surgical Laparoscopy, Endoscopy &amp; Percutaneous Techniques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Spine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Sexually Transmitted Diseases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Obstetrics &amp; Gynecology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tr-TR" altLang="en-US" sz="1400" b="1">
                <a:latin typeface="Trebuchet MS" panose="020B0603020202020204" pitchFamily="34" charset="0"/>
              </a:rPr>
              <a:t>Academic Medicine</a:t>
            </a:r>
          </a:p>
          <a:p>
            <a:pPr eaLnBrk="1" hangingPunct="1">
              <a:spcBef>
                <a:spcPct val="50000"/>
              </a:spcBef>
              <a:buClr>
                <a:srgbClr val="1491B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400" b="1">
                <a:latin typeface="Trebuchet MS" panose="020B0603020202020204" pitchFamily="34" charset="0"/>
              </a:rPr>
              <a:t>Current Opinion in HIV and AIDS</a:t>
            </a:r>
            <a:endParaRPr lang="tr-TR" altLang="en-US" sz="1400" b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580341-C85E-4CE1-9B7F-20503D695A93}" type="datetime4">
              <a:rPr lang="en-US"/>
              <a:pPr>
                <a:defRPr/>
              </a:pPr>
              <a:t>August 10, 2022</a:t>
            </a:fld>
            <a:endParaRPr lang="en-US" sz="900" i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10551B-7E31-4E35-9B9C-87AE36FA3218}" type="slidenum">
              <a:rPr lang="en-US" altLang="en-US" sz="900">
                <a:latin typeface="Trebuchet MS" panose="020B0603020202020204" pitchFamily="34" charset="0"/>
              </a:rPr>
              <a:pPr/>
              <a:t>9</a:t>
            </a:fld>
            <a:endParaRPr lang="en-US" altLang="en-US" sz="900">
              <a:latin typeface="Trebuchet MS" panose="020B060302020202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en-US" sz="1800" smtClean="0"/>
              <a:t>LWW TOTAL ACCESS</a:t>
            </a:r>
            <a:endParaRPr lang="en-US" altLang="en-US" sz="1800" smtClean="0"/>
          </a:p>
        </p:txBody>
      </p:sp>
      <p:pic>
        <p:nvPicPr>
          <p:cNvPr id="22533" name="Picture 5" descr="cir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931863"/>
            <a:ext cx="15732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ir 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009650"/>
            <a:ext cx="15986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ATV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931863"/>
            <a:ext cx="1574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yper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582988"/>
            <a:ext cx="1574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ON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3659188"/>
            <a:ext cx="15605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obst&amp;gy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697288"/>
            <a:ext cx="15986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461963" y="3121025"/>
            <a:ext cx="2497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İmpakt Faktör : 11,632</a:t>
            </a:r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5686425" y="3054350"/>
            <a:ext cx="2497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İmpakt Faktör : 7,053</a:t>
            </a:r>
          </a:p>
        </p:txBody>
      </p:sp>
      <p:sp>
        <p:nvSpPr>
          <p:cNvPr id="22541" name="Text Box 17"/>
          <p:cNvSpPr txBox="1">
            <a:spLocks noChangeArrowheads="1"/>
          </p:cNvSpPr>
          <p:nvPr/>
        </p:nvSpPr>
        <p:spPr bwMode="auto">
          <a:xfrm>
            <a:off x="3073400" y="3121025"/>
            <a:ext cx="2497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İmpakt Faktör : 9,408</a:t>
            </a:r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5608638" y="5848350"/>
            <a:ext cx="2497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İmpakt Faktör : 4,170</a:t>
            </a:r>
          </a:p>
        </p:txBody>
      </p:sp>
      <p:sp>
        <p:nvSpPr>
          <p:cNvPr id="22543" name="Text Box 19"/>
          <p:cNvSpPr txBox="1">
            <a:spLocks noChangeArrowheads="1"/>
          </p:cNvSpPr>
          <p:nvPr/>
        </p:nvSpPr>
        <p:spPr bwMode="auto">
          <a:xfrm>
            <a:off x="2843213" y="5886450"/>
            <a:ext cx="2497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İmpakt Faktör : 4,873</a:t>
            </a:r>
          </a:p>
        </p:txBody>
      </p:sp>
      <p:sp>
        <p:nvSpPr>
          <p:cNvPr id="22544" name="Text Box 20"/>
          <p:cNvSpPr txBox="1">
            <a:spLocks noChangeArrowheads="1"/>
          </p:cNvSpPr>
          <p:nvPr/>
        </p:nvSpPr>
        <p:spPr bwMode="auto">
          <a:xfrm>
            <a:off x="307975" y="5857875"/>
            <a:ext cx="2497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en-US" sz="1600" b="1"/>
              <a:t>İmpakt Faktör : 6,331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K Template_1">
  <a:themeElements>
    <a:clrScheme name="WK Template_1 1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WK Template_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K Template_1 1">
        <a:dk1>
          <a:srgbClr val="474747"/>
        </a:dk1>
        <a:lt1>
          <a:srgbClr val="FFFFFF"/>
        </a:lt1>
        <a:dk2>
          <a:srgbClr val="80A7A5"/>
        </a:dk2>
        <a:lt2>
          <a:srgbClr val="061844"/>
        </a:lt2>
        <a:accent1>
          <a:srgbClr val="0768A9"/>
        </a:accent1>
        <a:accent2>
          <a:srgbClr val="6EBB1F"/>
        </a:accent2>
        <a:accent3>
          <a:srgbClr val="FFFFFF"/>
        </a:accent3>
        <a:accent4>
          <a:srgbClr val="3B3B3B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K Template_1 2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WK Template_1</Template>
  <TotalTime>8215</TotalTime>
  <Words>2058</Words>
  <Application>Microsoft Office PowerPoint</Application>
  <PresentationFormat>On-screen Show (4:3)</PresentationFormat>
  <Paragraphs>428</Paragraphs>
  <Slides>48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Trebuchet MS</vt:lpstr>
      <vt:lpstr>Wingdings</vt:lpstr>
      <vt:lpstr>Verdana</vt:lpstr>
      <vt:lpstr>WK Template_1</vt:lpstr>
      <vt:lpstr>OVID  LWW TOTAL ACCESS </vt:lpstr>
      <vt:lpstr>OVID  LWW TOTAL ACCESS </vt:lpstr>
      <vt:lpstr>LWW TOTAL ACCESS</vt:lpstr>
      <vt:lpstr>LWW TOTAL ACCESS</vt:lpstr>
      <vt:lpstr>LWW TOTAL ACCESS</vt:lpstr>
      <vt:lpstr>LWW TOTAL ACCESS</vt:lpstr>
      <vt:lpstr>LWW TOTAL ACCESS</vt:lpstr>
      <vt:lpstr>LWW TOTAL ACCESS</vt:lpstr>
      <vt:lpstr>LWW TOTAL ACCESS</vt:lpstr>
      <vt:lpstr>LWW TOTAL ACCESS  2008 yılında Universiteler tarafından en çok kullanılan dergiler</vt:lpstr>
      <vt:lpstr>LWW TOTAL ACCESS Brandon-Hill List</vt:lpstr>
      <vt:lpstr>LWW TOTAL ACCESS Brandon-Hill List</vt:lpstr>
      <vt:lpstr>OVID  LWW TOTAL ACCESS </vt:lpstr>
      <vt:lpstr>ARAYÜZ </vt:lpstr>
      <vt:lpstr>ARAYÜZ Veritabanı seçimi</vt:lpstr>
      <vt:lpstr>ARAYÜZ Basit Arama (Basic Search)</vt:lpstr>
      <vt:lpstr>ARAYÜZ Bibliyografik künye arama (Find Citation)</vt:lpstr>
      <vt:lpstr>ARAYÜZ Bibliyografik künye arama (Find Citation)</vt:lpstr>
      <vt:lpstr>ARAYÜZ Tam Metin Makale Görüntüsü</vt:lpstr>
      <vt:lpstr>Resimlerin PowerPoint sunusuna aktarılması</vt:lpstr>
      <vt:lpstr>MEDLINE’dan Tam Metin Makalelere Linkleme</vt:lpstr>
      <vt:lpstr>ARAYÜZ Arama Alanları (Search Fields)</vt:lpstr>
      <vt:lpstr>ARAYÜZ Gelişmiş Arama (Advanced Ovid Search)</vt:lpstr>
      <vt:lpstr>ARAYÜZ Gelişmiş Arama (Multi-Field Search)</vt:lpstr>
      <vt:lpstr>ARAYÜZ  Arama Sonuçları</vt:lpstr>
      <vt:lpstr>ARAYÜZ  Arama Sonuçları  - Not Ekleme</vt:lpstr>
      <vt:lpstr>PowerPoint Presentation</vt:lpstr>
      <vt:lpstr>ARAYÜZ  Arama Sonuçları  - Notları Görüntüleme</vt:lpstr>
      <vt:lpstr>ARAYÜZ  Arama Sonuçları – Konu,Yazar,Dergi sınırlaması</vt:lpstr>
      <vt:lpstr>ARAYÜZ  Makale Özeti Görüntüleme</vt:lpstr>
      <vt:lpstr>ARAYÜZ A’dan Z’ye Dergileri Görüntüleme </vt:lpstr>
      <vt:lpstr>ARAYÜZ   A-Z’ye Dergileri Görüntüleme</vt:lpstr>
      <vt:lpstr>ARAYÜZ A’dan Z’ye Dergileri Görüntüleme</vt:lpstr>
      <vt:lpstr> A-Z’ye Dergileri Görüntüleme Bibliyografik Künye</vt:lpstr>
      <vt:lpstr>A-Z’ye Dergileri Görüntüleme Favori Dergiler Listesi</vt:lpstr>
      <vt:lpstr>PowerPoint Presentation</vt:lpstr>
      <vt:lpstr>A-Z’ye Dergileri Görüntüleme Favori Dergiler Listesi</vt:lpstr>
      <vt:lpstr>A-Z’ye Dergileri Görüntüleme  Not Ekleme</vt:lpstr>
      <vt:lpstr>  A’dan Z’ye Dergileri Görüntüleme Dergi Sayıları ve Filtreleme</vt:lpstr>
      <vt:lpstr>ARAYÜZ İçindekiler Sayfası - Dergi İçinde Arama</vt:lpstr>
      <vt:lpstr>ARAYÜZ  İçindekiler Sayfası - Dergi İçinde Arama</vt:lpstr>
      <vt:lpstr>ARAYÜZ  İçindekiler Sayfası</vt:lpstr>
      <vt:lpstr>ARAYÜZ  İçindekiler Sayfası</vt:lpstr>
      <vt:lpstr>ARAYÜZ  Dergi Sayıları için RSS ve E-mail alarmı kurma</vt:lpstr>
      <vt:lpstr>ARAYÜZ  Dergileri RSS’ye ekleme (Firefox 3.0 ve IE 7.0)</vt:lpstr>
      <vt:lpstr>ARAYÜZ RSS görüntüleme</vt:lpstr>
      <vt:lpstr>ERİŞİM</vt:lpstr>
      <vt:lpstr>Gemini LTD Web Sayfası</vt:lpstr>
    </vt:vector>
  </TitlesOfParts>
  <Company>Wolters Kluwer Health, P&amp;E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Connie Hofmann</dc:creator>
  <cp:lastModifiedBy>Convertio</cp:lastModifiedBy>
  <cp:revision>762</cp:revision>
  <dcterms:created xsi:type="dcterms:W3CDTF">2005-04-12T14:23:44Z</dcterms:created>
  <dcterms:modified xsi:type="dcterms:W3CDTF">2022-08-10T06:49:45Z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